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41"/>
  </p:notesMasterIdLst>
  <p:sldIdLst>
    <p:sldId id="265" r:id="rId2"/>
    <p:sldId id="266" r:id="rId3"/>
    <p:sldId id="352" r:id="rId4"/>
    <p:sldId id="324" r:id="rId5"/>
    <p:sldId id="330" r:id="rId6"/>
    <p:sldId id="334" r:id="rId7"/>
    <p:sldId id="329" r:id="rId8"/>
    <p:sldId id="348" r:id="rId9"/>
    <p:sldId id="332" r:id="rId10"/>
    <p:sldId id="358" r:id="rId11"/>
    <p:sldId id="338" r:id="rId12"/>
    <p:sldId id="337" r:id="rId13"/>
    <p:sldId id="359" r:id="rId14"/>
    <p:sldId id="326" r:id="rId15"/>
    <p:sldId id="268" r:id="rId16"/>
    <p:sldId id="366" r:id="rId17"/>
    <p:sldId id="367" r:id="rId18"/>
    <p:sldId id="368" r:id="rId19"/>
    <p:sldId id="369" r:id="rId20"/>
    <p:sldId id="370" r:id="rId21"/>
    <p:sldId id="297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294" r:id="rId38"/>
    <p:sldId id="295" r:id="rId39"/>
    <p:sldId id="296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337" autoAdjust="0"/>
  </p:normalViewPr>
  <p:slideViewPr>
    <p:cSldViewPr snapToGrid="0">
      <p:cViewPr varScale="1">
        <p:scale>
          <a:sx n="93" d="100"/>
          <a:sy n="93" d="100"/>
        </p:scale>
        <p:origin x="99" y="5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                              </a:t>
            </a:r>
            <a:r>
              <a:rPr lang="en-GB" sz="1000" b="1" dirty="0">
                <a:solidFill>
                  <a:srgbClr val="FCE5CD"/>
                </a:solidFill>
              </a:rPr>
              <a:t>XOPPY                                                                    M. Sanchez del Rio</a:t>
            </a:r>
            <a:r>
              <a:rPr lang="en" sz="1000" b="1" dirty="0">
                <a:solidFill>
                  <a:srgbClr val="FCE5CD"/>
                </a:solidFill>
              </a:rPr>
              <a:t> 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85951"/>
            <a:ext cx="7772400" cy="1021556"/>
          </a:xfrm>
        </p:spPr>
        <p:txBody>
          <a:bodyPr anchor="t"/>
          <a:lstStyle>
            <a:lvl1pPr algn="l">
              <a:defRPr sz="3000" b="1" cap="none" baseline="0"/>
            </a:lvl1pPr>
          </a:lstStyle>
          <a:p>
            <a:r>
              <a:rPr lang="en-US" dirty="0"/>
              <a:t>Section heading – option 1</a:t>
            </a:r>
          </a:p>
        </p:txBody>
      </p:sp>
    </p:spTree>
    <p:extLst>
      <p:ext uri="{BB962C8B-B14F-4D97-AF65-F5344CB8AC3E}">
        <p14:creationId xmlns:p14="http://schemas.microsoft.com/office/powerpoint/2010/main" val="162456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07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75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</p:spTree>
    <p:extLst>
      <p:ext uri="{BB962C8B-B14F-4D97-AF65-F5344CB8AC3E}">
        <p14:creationId xmlns:p14="http://schemas.microsoft.com/office/powerpoint/2010/main" val="387210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10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1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dx.doi.org/10.1117/12.893911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://dx.doi.org/10.1063/1.114737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12" Type="http://schemas.openxmlformats.org/officeDocument/2006/relationships/image" Target="../media/image86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107/S160057751901213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ight_beam" TargetMode="External"/><Relationship Id="rId4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22298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Introduction to XOPPY</a:t>
            </a:r>
          </a:p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800" b="1" kern="1200" dirty="0">
                <a:solidFill>
                  <a:srgbClr val="002060"/>
                </a:solidFill>
                <a:ea typeface="+mn-ea"/>
                <a:cs typeface="+mn-cs"/>
              </a:rPr>
              <a:t>Basics X-ray Optics calculations</a:t>
            </a: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02E65-1064-4596-8C94-C41AB5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82" y="450706"/>
            <a:ext cx="2390523" cy="1434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96220" y="3409925"/>
            <a:ext cx="1231337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40252" y="3354400"/>
            <a:ext cx="1231337" cy="52655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Transfer Matrix: typical p:q focusing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/>
              <p:nvPr/>
            </p:nvSpPr>
            <p:spPr>
              <a:xfrm>
                <a:off x="245165" y="1941178"/>
                <a:ext cx="8695635" cy="3000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[magnification]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/>
                  <a:t>  [1/M + a linear term with x0]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" y="1941178"/>
                <a:ext cx="8695635" cy="3000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B143166-CD14-4DF2-9738-56BC24B6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064" y="631781"/>
            <a:ext cx="2659938" cy="1522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AEF0FA-09AB-4BE3-BBE2-B7344B0B4CA4}"/>
                  </a:ext>
                </a:extLst>
              </p:cNvPr>
              <p:cNvSpPr txBox="1"/>
              <p:nvPr/>
            </p:nvSpPr>
            <p:spPr>
              <a:xfrm>
                <a:off x="5927921" y="1013329"/>
                <a:ext cx="2929776" cy="1066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AEF0FA-09AB-4BE3-BBE2-B7344B0B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921" y="1013329"/>
                <a:ext cx="2929776" cy="10663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990D945-9A06-45EF-B83A-E1F82508AC2A}"/>
              </a:ext>
            </a:extLst>
          </p:cNvPr>
          <p:cNvSpPr txBox="1"/>
          <p:nvPr/>
        </p:nvSpPr>
        <p:spPr>
          <a:xfrm>
            <a:off x="3429269" y="14170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5CB1D-F236-4D91-B833-57355A93090E}"/>
              </a:ext>
            </a:extLst>
          </p:cNvPr>
          <p:cNvSpPr txBox="1"/>
          <p:nvPr/>
        </p:nvSpPr>
        <p:spPr>
          <a:xfrm>
            <a:off x="4148134" y="13926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910ED-D0BB-4DF0-A9DF-618926D509C4}"/>
              </a:ext>
            </a:extLst>
          </p:cNvPr>
          <p:cNvSpPr txBox="1"/>
          <p:nvPr/>
        </p:nvSpPr>
        <p:spPr>
          <a:xfrm>
            <a:off x="2102347" y="1109226"/>
            <a:ext cx="32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B9106-98BA-44BD-8245-49CD6213D0C1}"/>
              </a:ext>
            </a:extLst>
          </p:cNvPr>
          <p:cNvSpPr txBox="1"/>
          <p:nvPr/>
        </p:nvSpPr>
        <p:spPr>
          <a:xfrm>
            <a:off x="4711816" y="110922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S x 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B48E-0243-468B-8505-51FD0BF3F971}"/>
              </a:ext>
            </a:extLst>
          </p:cNvPr>
          <p:cNvSpPr txBox="1"/>
          <p:nvPr/>
        </p:nvSpPr>
        <p:spPr>
          <a:xfrm>
            <a:off x="6036733" y="770467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Lens equation             Magnification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632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Other matrix-based systems: The electron beam dynamics</a:t>
            </a:r>
            <a:endParaRPr lang="en-GB" dirty="0"/>
          </a:p>
        </p:txBody>
      </p:sp>
      <p:grpSp>
        <p:nvGrpSpPr>
          <p:cNvPr id="10" name="Group 175">
            <a:extLst>
              <a:ext uri="{FF2B5EF4-FFF2-40B4-BE49-F238E27FC236}">
                <a16:creationId xmlns:a16="http://schemas.microsoft.com/office/drawing/2014/main" id="{BC6258DA-C23A-4F16-8DE8-9639F954287F}"/>
              </a:ext>
            </a:extLst>
          </p:cNvPr>
          <p:cNvGrpSpPr/>
          <p:nvPr/>
        </p:nvGrpSpPr>
        <p:grpSpPr>
          <a:xfrm>
            <a:off x="2049161" y="2671226"/>
            <a:ext cx="4978865" cy="348654"/>
            <a:chOff x="0" y="0"/>
            <a:chExt cx="6638484" cy="464871"/>
          </a:xfrm>
        </p:grpSpPr>
        <p:sp>
          <p:nvSpPr>
            <p:cNvPr id="11" name="Shape 173">
              <a:extLst>
                <a:ext uri="{FF2B5EF4-FFF2-40B4-BE49-F238E27FC236}">
                  <a16:creationId xmlns:a16="http://schemas.microsoft.com/office/drawing/2014/main" id="{BAACE819-38DB-42AD-91C7-14909DF2C4A1}"/>
                </a:ext>
              </a:extLst>
            </p:cNvPr>
            <p:cNvSpPr/>
            <p:nvPr/>
          </p:nvSpPr>
          <p:spPr>
            <a:xfrm>
              <a:off x="0" y="0"/>
              <a:ext cx="6638484" cy="464871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12" name="Shape 174">
              <a:extLst>
                <a:ext uri="{FF2B5EF4-FFF2-40B4-BE49-F238E27FC236}">
                  <a16:creationId xmlns:a16="http://schemas.microsoft.com/office/drawing/2014/main" id="{3FED45CD-B0CF-4311-A901-80FAE1A03E69}"/>
                </a:ext>
              </a:extLst>
            </p:cNvPr>
            <p:cNvSpPr/>
            <p:nvPr/>
          </p:nvSpPr>
          <p:spPr>
            <a:xfrm>
              <a:off x="0" y="0"/>
              <a:ext cx="6638484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13" name="Group 178">
            <a:extLst>
              <a:ext uri="{FF2B5EF4-FFF2-40B4-BE49-F238E27FC236}">
                <a16:creationId xmlns:a16="http://schemas.microsoft.com/office/drawing/2014/main" id="{C7761F4E-2E09-4989-AC07-604DFA27F080}"/>
              </a:ext>
            </a:extLst>
          </p:cNvPr>
          <p:cNvGrpSpPr/>
          <p:nvPr/>
        </p:nvGrpSpPr>
        <p:grpSpPr>
          <a:xfrm>
            <a:off x="681955" y="3122151"/>
            <a:ext cx="3134515" cy="392417"/>
            <a:chOff x="-1" y="-1"/>
            <a:chExt cx="4179351" cy="523222"/>
          </a:xfrm>
        </p:grpSpPr>
        <p:sp>
          <p:nvSpPr>
            <p:cNvPr id="14" name="Shape 176">
              <a:extLst>
                <a:ext uri="{FF2B5EF4-FFF2-40B4-BE49-F238E27FC236}">
                  <a16:creationId xmlns:a16="http://schemas.microsoft.com/office/drawing/2014/main" id="{F225DDF3-4425-426C-B151-9551D47D62AB}"/>
                </a:ext>
              </a:extLst>
            </p:cNvPr>
            <p:cNvSpPr/>
            <p:nvPr/>
          </p:nvSpPr>
          <p:spPr>
            <a:xfrm>
              <a:off x="-1" y="-1"/>
              <a:ext cx="4179351" cy="523222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15" name="Shape 177">
              <a:extLst>
                <a:ext uri="{FF2B5EF4-FFF2-40B4-BE49-F238E27FC236}">
                  <a16:creationId xmlns:a16="http://schemas.microsoft.com/office/drawing/2014/main" id="{E4B5E0B5-60FC-4EB8-B9C1-E6791D66E9C6}"/>
                </a:ext>
              </a:extLst>
            </p:cNvPr>
            <p:cNvSpPr/>
            <p:nvPr/>
          </p:nvSpPr>
          <p:spPr>
            <a:xfrm>
              <a:off x="-1" y="-1"/>
              <a:ext cx="4179351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16" name="Group 183">
            <a:extLst>
              <a:ext uri="{FF2B5EF4-FFF2-40B4-BE49-F238E27FC236}">
                <a16:creationId xmlns:a16="http://schemas.microsoft.com/office/drawing/2014/main" id="{99104047-7899-4BFA-9EA0-CCB588161AC0}"/>
              </a:ext>
            </a:extLst>
          </p:cNvPr>
          <p:cNvGrpSpPr/>
          <p:nvPr/>
        </p:nvGrpSpPr>
        <p:grpSpPr>
          <a:xfrm>
            <a:off x="2519771" y="2009545"/>
            <a:ext cx="4104457" cy="536340"/>
            <a:chOff x="0" y="0"/>
            <a:chExt cx="5472608" cy="715119"/>
          </a:xfrm>
        </p:grpSpPr>
        <p:grpSp>
          <p:nvGrpSpPr>
            <p:cNvPr id="17" name="Group 181">
              <a:extLst>
                <a:ext uri="{FF2B5EF4-FFF2-40B4-BE49-F238E27FC236}">
                  <a16:creationId xmlns:a16="http://schemas.microsoft.com/office/drawing/2014/main" id="{69081DF1-9977-4865-AAD8-90A5CFB096FB}"/>
                </a:ext>
              </a:extLst>
            </p:cNvPr>
            <p:cNvGrpSpPr/>
            <p:nvPr/>
          </p:nvGrpSpPr>
          <p:grpSpPr>
            <a:xfrm>
              <a:off x="108011" y="113928"/>
              <a:ext cx="5167506" cy="486353"/>
              <a:chOff x="-1" y="0"/>
              <a:chExt cx="5167505" cy="486352"/>
            </a:xfrm>
          </p:grpSpPr>
          <p:sp>
            <p:nvSpPr>
              <p:cNvPr id="19" name="Shape 179">
                <a:extLst>
                  <a:ext uri="{FF2B5EF4-FFF2-40B4-BE49-F238E27FC236}">
                    <a16:creationId xmlns:a16="http://schemas.microsoft.com/office/drawing/2014/main" id="{033D6AA5-9338-471A-86C0-1F361FEDA630}"/>
                  </a:ext>
                </a:extLst>
              </p:cNvPr>
              <p:cNvSpPr/>
              <p:nvPr/>
            </p:nvSpPr>
            <p:spPr>
              <a:xfrm>
                <a:off x="-1" y="0"/>
                <a:ext cx="5167505" cy="48635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1050"/>
              </a:p>
            </p:txBody>
          </p:sp>
          <p:sp>
            <p:nvSpPr>
              <p:cNvPr id="20" name="Shape 180">
                <a:extLst>
                  <a:ext uri="{FF2B5EF4-FFF2-40B4-BE49-F238E27FC236}">
                    <a16:creationId xmlns:a16="http://schemas.microsoft.com/office/drawing/2014/main" id="{90227CD4-31FB-4DE5-A4CF-AC6ECFF70AA0}"/>
                  </a:ext>
                </a:extLst>
              </p:cNvPr>
              <p:cNvSpPr/>
              <p:nvPr/>
            </p:nvSpPr>
            <p:spPr>
              <a:xfrm>
                <a:off x="-1" y="0"/>
                <a:ext cx="5167505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lvl="0"/>
                <a:r>
                  <a:rPr sz="1050"/>
                  <a:t> </a:t>
                </a:r>
              </a:p>
            </p:txBody>
          </p:sp>
        </p:grpSp>
        <p:sp>
          <p:nvSpPr>
            <p:cNvPr id="18" name="Shape 182">
              <a:extLst>
                <a:ext uri="{FF2B5EF4-FFF2-40B4-BE49-F238E27FC236}">
                  <a16:creationId xmlns:a16="http://schemas.microsoft.com/office/drawing/2014/main" id="{838A69C2-D694-4564-99A3-C567D56ED218}"/>
                </a:ext>
              </a:extLst>
            </p:cNvPr>
            <p:cNvSpPr/>
            <p:nvPr/>
          </p:nvSpPr>
          <p:spPr>
            <a:xfrm>
              <a:off x="0" y="0"/>
              <a:ext cx="5472608" cy="7151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050"/>
            </a:p>
          </p:txBody>
        </p:sp>
      </p:grpSp>
      <p:grpSp>
        <p:nvGrpSpPr>
          <p:cNvPr id="21" name="Group 186">
            <a:extLst>
              <a:ext uri="{FF2B5EF4-FFF2-40B4-BE49-F238E27FC236}">
                <a16:creationId xmlns:a16="http://schemas.microsoft.com/office/drawing/2014/main" id="{6DED39FD-DB17-4BB5-A077-14A1EA3ACF66}"/>
              </a:ext>
            </a:extLst>
          </p:cNvPr>
          <p:cNvGrpSpPr/>
          <p:nvPr/>
        </p:nvGrpSpPr>
        <p:grpSpPr>
          <a:xfrm>
            <a:off x="4745255" y="3508056"/>
            <a:ext cx="1325123" cy="765934"/>
            <a:chOff x="0" y="-1"/>
            <a:chExt cx="1766829" cy="1021244"/>
          </a:xfrm>
        </p:grpSpPr>
        <p:sp>
          <p:nvSpPr>
            <p:cNvPr id="22" name="Shape 184">
              <a:extLst>
                <a:ext uri="{FF2B5EF4-FFF2-40B4-BE49-F238E27FC236}">
                  <a16:creationId xmlns:a16="http://schemas.microsoft.com/office/drawing/2014/main" id="{D00B9B5E-03CF-47FC-BB97-907A7E3B2485}"/>
                </a:ext>
              </a:extLst>
            </p:cNvPr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23" name="Shape 185">
              <a:extLst>
                <a:ext uri="{FF2B5EF4-FFF2-40B4-BE49-F238E27FC236}">
                  <a16:creationId xmlns:a16="http://schemas.microsoft.com/office/drawing/2014/main" id="{9215286B-E7DE-4DF3-91AC-7AC622A61E85}"/>
                </a:ext>
              </a:extLst>
            </p:cNvPr>
            <p:cNvSpPr/>
            <p:nvPr/>
          </p:nvSpPr>
          <p:spPr>
            <a:xfrm>
              <a:off x="0" y="-1"/>
              <a:ext cx="176682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24" name="Group 189">
            <a:extLst>
              <a:ext uri="{FF2B5EF4-FFF2-40B4-BE49-F238E27FC236}">
                <a16:creationId xmlns:a16="http://schemas.microsoft.com/office/drawing/2014/main" id="{3D09B69D-20B7-4E36-9BBD-680A05F5E125}"/>
              </a:ext>
            </a:extLst>
          </p:cNvPr>
          <p:cNvGrpSpPr/>
          <p:nvPr/>
        </p:nvGrpSpPr>
        <p:grpSpPr>
          <a:xfrm>
            <a:off x="6248890" y="3508056"/>
            <a:ext cx="1325123" cy="765934"/>
            <a:chOff x="0" y="-1"/>
            <a:chExt cx="1766829" cy="1021244"/>
          </a:xfrm>
        </p:grpSpPr>
        <p:sp>
          <p:nvSpPr>
            <p:cNvPr id="25" name="Shape 187">
              <a:extLst>
                <a:ext uri="{FF2B5EF4-FFF2-40B4-BE49-F238E27FC236}">
                  <a16:creationId xmlns:a16="http://schemas.microsoft.com/office/drawing/2014/main" id="{B5F85DA3-B6B2-4954-AA36-9993FFA202CB}"/>
                </a:ext>
              </a:extLst>
            </p:cNvPr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26" name="Shape 188">
              <a:extLst>
                <a:ext uri="{FF2B5EF4-FFF2-40B4-BE49-F238E27FC236}">
                  <a16:creationId xmlns:a16="http://schemas.microsoft.com/office/drawing/2014/main" id="{36E83DD0-A163-4B54-8875-C038A1F24E48}"/>
                </a:ext>
              </a:extLst>
            </p:cNvPr>
            <p:cNvSpPr/>
            <p:nvPr/>
          </p:nvSpPr>
          <p:spPr>
            <a:xfrm>
              <a:off x="0" y="-1"/>
              <a:ext cx="176682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sp>
        <p:nvSpPr>
          <p:cNvPr id="27" name="Shape 190">
            <a:extLst>
              <a:ext uri="{FF2B5EF4-FFF2-40B4-BE49-F238E27FC236}">
                <a16:creationId xmlns:a16="http://schemas.microsoft.com/office/drawing/2014/main" id="{A87B820C-9E94-44E9-A82F-D55FC036D665}"/>
              </a:ext>
            </a:extLst>
          </p:cNvPr>
          <p:cNvSpPr/>
          <p:nvPr/>
        </p:nvSpPr>
        <p:spPr>
          <a:xfrm>
            <a:off x="1839487" y="4305643"/>
            <a:ext cx="819453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General</a:t>
            </a:r>
          </a:p>
        </p:txBody>
      </p:sp>
      <p:sp>
        <p:nvSpPr>
          <p:cNvPr id="28" name="Shape 191">
            <a:extLst>
              <a:ext uri="{FF2B5EF4-FFF2-40B4-BE49-F238E27FC236}">
                <a16:creationId xmlns:a16="http://schemas.microsoft.com/office/drawing/2014/main" id="{65629736-D0CD-4DE3-82EA-766A9C69327F}"/>
              </a:ext>
            </a:extLst>
          </p:cNvPr>
          <p:cNvSpPr/>
          <p:nvPr/>
        </p:nvSpPr>
        <p:spPr>
          <a:xfrm>
            <a:off x="3172455" y="4306981"/>
            <a:ext cx="1358062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No z-coupling</a:t>
            </a:r>
          </a:p>
        </p:txBody>
      </p:sp>
      <p:sp>
        <p:nvSpPr>
          <p:cNvPr id="29" name="Shape 192">
            <a:extLst>
              <a:ext uri="{FF2B5EF4-FFF2-40B4-BE49-F238E27FC236}">
                <a16:creationId xmlns:a16="http://schemas.microsoft.com/office/drawing/2014/main" id="{8A6BF37D-7996-40FB-91CE-286D6901B812}"/>
              </a:ext>
            </a:extLst>
          </p:cNvPr>
          <p:cNvSpPr/>
          <p:nvPr/>
        </p:nvSpPr>
        <p:spPr>
          <a:xfrm>
            <a:off x="4745255" y="4301077"/>
            <a:ext cx="115929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Finite alpha</a:t>
            </a:r>
          </a:p>
        </p:txBody>
      </p:sp>
      <p:sp>
        <p:nvSpPr>
          <p:cNvPr id="30" name="Shape 193">
            <a:extLst>
              <a:ext uri="{FF2B5EF4-FFF2-40B4-BE49-F238E27FC236}">
                <a16:creationId xmlns:a16="http://schemas.microsoft.com/office/drawing/2014/main" id="{EFC02F0B-FEFF-46C4-AA44-E05EF9CDDC01}"/>
              </a:ext>
            </a:extLst>
          </p:cNvPr>
          <p:cNvSpPr/>
          <p:nvPr/>
        </p:nvSpPr>
        <p:spPr>
          <a:xfrm>
            <a:off x="6128072" y="4306981"/>
            <a:ext cx="153759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Symmetry point</a:t>
            </a:r>
          </a:p>
        </p:txBody>
      </p:sp>
      <p:grpSp>
        <p:nvGrpSpPr>
          <p:cNvPr id="31" name="Group 196">
            <a:extLst>
              <a:ext uri="{FF2B5EF4-FFF2-40B4-BE49-F238E27FC236}">
                <a16:creationId xmlns:a16="http://schemas.microsoft.com/office/drawing/2014/main" id="{8DBCFB60-16DF-4AE5-AF64-078E4FA74301}"/>
              </a:ext>
            </a:extLst>
          </p:cNvPr>
          <p:cNvGrpSpPr/>
          <p:nvPr/>
        </p:nvGrpSpPr>
        <p:grpSpPr>
          <a:xfrm>
            <a:off x="3131718" y="3517903"/>
            <a:ext cx="1529882" cy="797720"/>
            <a:chOff x="-1" y="0"/>
            <a:chExt cx="2039840" cy="1063625"/>
          </a:xfrm>
        </p:grpSpPr>
        <p:sp>
          <p:nvSpPr>
            <p:cNvPr id="32" name="Shape 194">
              <a:extLst>
                <a:ext uri="{FF2B5EF4-FFF2-40B4-BE49-F238E27FC236}">
                  <a16:creationId xmlns:a16="http://schemas.microsoft.com/office/drawing/2014/main" id="{ABE5460D-3375-4DDE-B3C6-7FD425024309}"/>
                </a:ext>
              </a:extLst>
            </p:cNvPr>
            <p:cNvSpPr/>
            <p:nvPr/>
          </p:nvSpPr>
          <p:spPr>
            <a:xfrm>
              <a:off x="-1" y="0"/>
              <a:ext cx="2039840" cy="1063625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33" name="Shape 195">
              <a:extLst>
                <a:ext uri="{FF2B5EF4-FFF2-40B4-BE49-F238E27FC236}">
                  <a16:creationId xmlns:a16="http://schemas.microsoft.com/office/drawing/2014/main" id="{B5013D63-98AC-4904-B09D-16CD50EA33CC}"/>
                </a:ext>
              </a:extLst>
            </p:cNvPr>
            <p:cNvSpPr/>
            <p:nvPr/>
          </p:nvSpPr>
          <p:spPr>
            <a:xfrm>
              <a:off x="-1" y="0"/>
              <a:ext cx="203984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pic>
        <p:nvPicPr>
          <p:cNvPr id="34" name="image33.png">
            <a:extLst>
              <a:ext uri="{FF2B5EF4-FFF2-40B4-BE49-F238E27FC236}">
                <a16:creationId xmlns:a16="http://schemas.microsoft.com/office/drawing/2014/main" id="{6B7DC1C5-FBC3-481D-9951-44951160BBBB}"/>
              </a:ext>
            </a:extLst>
          </p:cNvPr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7862" y="3513493"/>
            <a:ext cx="1314634" cy="81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26.png">
            <a:extLst>
              <a:ext uri="{FF2B5EF4-FFF2-40B4-BE49-F238E27FC236}">
                <a16:creationId xmlns:a16="http://schemas.microsoft.com/office/drawing/2014/main" id="{C9C9885E-9313-42A1-985B-F92CACF9AD35}"/>
              </a:ext>
            </a:extLst>
          </p:cNvPr>
          <p:cNvPicPr/>
          <p:nvPr/>
        </p:nvPicPr>
        <p:blipFill>
          <a:blip r:embed="rId10">
            <a:extLst/>
          </a:blip>
          <a:srcRect l="71119"/>
          <a:stretch>
            <a:fillRect/>
          </a:stretch>
        </p:blipFill>
        <p:spPr>
          <a:xfrm>
            <a:off x="5868144" y="1188285"/>
            <a:ext cx="1754521" cy="51425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146">
            <a:extLst>
              <a:ext uri="{FF2B5EF4-FFF2-40B4-BE49-F238E27FC236}">
                <a16:creationId xmlns:a16="http://schemas.microsoft.com/office/drawing/2014/main" id="{B0560736-CFEA-4765-BF82-E47F45E6BDCD}"/>
              </a:ext>
            </a:extLst>
          </p:cNvPr>
          <p:cNvSpPr/>
          <p:nvPr/>
        </p:nvSpPr>
        <p:spPr>
          <a:xfrm>
            <a:off x="1429809" y="575555"/>
            <a:ext cx="381867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100" dirty="0"/>
              <a:t>Statistically distributed bunches</a:t>
            </a:r>
          </a:p>
        </p:txBody>
      </p:sp>
      <p:sp>
        <p:nvSpPr>
          <p:cNvPr id="37" name="Shape 156">
            <a:extLst>
              <a:ext uri="{FF2B5EF4-FFF2-40B4-BE49-F238E27FC236}">
                <a16:creationId xmlns:a16="http://schemas.microsoft.com/office/drawing/2014/main" id="{298F9C37-3287-4948-B57A-11226C47E9E3}"/>
              </a:ext>
            </a:extLst>
          </p:cNvPr>
          <p:cNvSpPr/>
          <p:nvPr/>
        </p:nvSpPr>
        <p:spPr>
          <a:xfrm>
            <a:off x="3140461" y="1459961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 dirty="0">
                <a:solidFill>
                  <a:srgbClr val="132577"/>
                </a:solidFill>
              </a:rPr>
              <a:t>P</a:t>
            </a:r>
            <a:r>
              <a:rPr sz="1800" baseline="-25000" dirty="0">
                <a:solidFill>
                  <a:srgbClr val="132577"/>
                </a:solidFill>
              </a:rPr>
              <a:t>1</a:t>
            </a:r>
          </a:p>
        </p:txBody>
      </p:sp>
      <p:sp>
        <p:nvSpPr>
          <p:cNvPr id="38" name="Shape 162">
            <a:extLst>
              <a:ext uri="{FF2B5EF4-FFF2-40B4-BE49-F238E27FC236}">
                <a16:creationId xmlns:a16="http://schemas.microsoft.com/office/drawing/2014/main" id="{BBA95306-BD6F-4EAB-A4A5-AB8A01A2F63D}"/>
              </a:ext>
            </a:extLst>
          </p:cNvPr>
          <p:cNvSpPr/>
          <p:nvPr/>
        </p:nvSpPr>
        <p:spPr>
          <a:xfrm>
            <a:off x="5228823" y="1518311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>
                <a:solidFill>
                  <a:srgbClr val="132577"/>
                </a:solidFill>
              </a:rPr>
              <a:t>P</a:t>
            </a:r>
            <a:r>
              <a:rPr sz="1800" baseline="-25000">
                <a:solidFill>
                  <a:srgbClr val="132577"/>
                </a:solidFill>
              </a:rPr>
              <a:t>2</a:t>
            </a:r>
          </a:p>
        </p:txBody>
      </p:sp>
      <p:sp>
        <p:nvSpPr>
          <p:cNvPr id="39" name="Shape 163">
            <a:extLst>
              <a:ext uri="{FF2B5EF4-FFF2-40B4-BE49-F238E27FC236}">
                <a16:creationId xmlns:a16="http://schemas.microsoft.com/office/drawing/2014/main" id="{31318905-D73D-4FA2-AA5B-EBC61431CBE1}"/>
              </a:ext>
            </a:extLst>
          </p:cNvPr>
          <p:cNvSpPr/>
          <p:nvPr/>
        </p:nvSpPr>
        <p:spPr>
          <a:xfrm>
            <a:off x="7559953" y="1518310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>
                <a:solidFill>
                  <a:srgbClr val="132577"/>
                </a:solidFill>
              </a:rPr>
              <a:t>P</a:t>
            </a:r>
            <a:r>
              <a:rPr sz="1800" baseline="-25000">
                <a:solidFill>
                  <a:srgbClr val="132577"/>
                </a:solidFill>
              </a:rPr>
              <a:t>3</a:t>
            </a:r>
          </a:p>
        </p:txBody>
      </p:sp>
      <p:pic>
        <p:nvPicPr>
          <p:cNvPr id="43" name="image26.png">
            <a:extLst>
              <a:ext uri="{FF2B5EF4-FFF2-40B4-BE49-F238E27FC236}">
                <a16:creationId xmlns:a16="http://schemas.microsoft.com/office/drawing/2014/main" id="{38CF0CA9-50F6-4EA7-BC36-4ACDCC461C6E}"/>
              </a:ext>
            </a:extLst>
          </p:cNvPr>
          <p:cNvPicPr/>
          <p:nvPr/>
        </p:nvPicPr>
        <p:blipFill>
          <a:blip r:embed="rId10">
            <a:extLst/>
          </a:blip>
          <a:srcRect r="68669"/>
          <a:stretch>
            <a:fillRect/>
          </a:stretch>
        </p:blipFill>
        <p:spPr>
          <a:xfrm>
            <a:off x="3640734" y="1188285"/>
            <a:ext cx="1903375" cy="51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26.png">
            <a:extLst>
              <a:ext uri="{FF2B5EF4-FFF2-40B4-BE49-F238E27FC236}">
                <a16:creationId xmlns:a16="http://schemas.microsoft.com/office/drawing/2014/main" id="{51ED7383-0363-42E7-87CD-EDFDB9BA0535}"/>
              </a:ext>
            </a:extLst>
          </p:cNvPr>
          <p:cNvPicPr/>
          <p:nvPr/>
        </p:nvPicPr>
        <p:blipFill>
          <a:blip r:embed="rId10">
            <a:extLst/>
          </a:blip>
          <a:srcRect l="37713" r="34728"/>
          <a:stretch>
            <a:fillRect/>
          </a:stretch>
        </p:blipFill>
        <p:spPr>
          <a:xfrm>
            <a:off x="1601670" y="1188285"/>
            <a:ext cx="1674187" cy="51425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50644B-F340-4DB4-8FEE-489BBE357224}"/>
              </a:ext>
            </a:extLst>
          </p:cNvPr>
          <p:cNvSpPr/>
          <p:nvPr/>
        </p:nvSpPr>
        <p:spPr>
          <a:xfrm>
            <a:off x="4726959" y="3429427"/>
            <a:ext cx="503226" cy="407781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6" name="Object 2">
            <a:extLst>
              <a:ext uri="{FF2B5EF4-FFF2-40B4-BE49-F238E27FC236}">
                <a16:creationId xmlns:a16="http://schemas.microsoft.com/office/drawing/2014/main" id="{C74BA38D-5802-4C0F-BBE6-4A492B9AB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398628"/>
              </p:ext>
            </p:extLst>
          </p:nvPr>
        </p:nvGraphicFramePr>
        <p:xfrm>
          <a:off x="5238576" y="3092925"/>
          <a:ext cx="2525869" cy="503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0" name="Equation" r:id="rId11" imgW="3060360" imgH="609480" progId="">
                  <p:embed/>
                </p:oleObj>
              </mc:Choice>
              <mc:Fallback>
                <p:oleObj name="Equation" r:id="rId11" imgW="3060360" imgH="609480" progId="">
                  <p:embed/>
                  <p:pic>
                    <p:nvPicPr>
                      <p:cNvPr id="41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576" y="3092925"/>
                        <a:ext cx="2525869" cy="503306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15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3">
            <a:extLst>
              <a:ext uri="{FF2B5EF4-FFF2-40B4-BE49-F238E27FC236}">
                <a16:creationId xmlns:a16="http://schemas.microsoft.com/office/drawing/2014/main" id="{47EACFE4-5F4A-4AC7-8003-EA92AC7DD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334639"/>
              </p:ext>
            </p:extLst>
          </p:nvPr>
        </p:nvGraphicFramePr>
        <p:xfrm>
          <a:off x="8009355" y="3180787"/>
          <a:ext cx="1067308" cy="305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1" name="Equation" r:id="rId13" imgW="1549080" imgH="444240" progId="">
                  <p:embed/>
                </p:oleObj>
              </mc:Choice>
              <mc:Fallback>
                <p:oleObj name="Equation" r:id="rId13" imgW="1549080" imgH="444240" progId="">
                  <p:embed/>
                  <p:pic>
                    <p:nvPicPr>
                      <p:cNvPr id="410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9355" y="3180787"/>
                        <a:ext cx="1067308" cy="305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401B43A-D16E-4DBB-8B9C-2B1BBD66E685}"/>
              </a:ext>
            </a:extLst>
          </p:cNvPr>
          <p:cNvSpPr/>
          <p:nvPr/>
        </p:nvSpPr>
        <p:spPr>
          <a:xfrm>
            <a:off x="7952861" y="3107674"/>
            <a:ext cx="1137041" cy="45554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0" y="-24428"/>
            <a:ext cx="9039600" cy="492412"/>
          </a:xfrm>
        </p:spPr>
        <p:txBody>
          <a:bodyPr/>
          <a:lstStyle/>
          <a:p>
            <a:r>
              <a:rPr lang="en-US" sz="2000" dirty="0"/>
              <a:t>Extending Transfer Matrix: Phase Space Analysis, Ray tracing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951FC-B3C0-47DB-AA7C-88E8D5A5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0" y="544928"/>
            <a:ext cx="1581371" cy="68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2F71B-51C1-4E03-813B-3165D7FF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09" y="1295114"/>
            <a:ext cx="2291269" cy="1001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94F66-D7FF-453A-BFD8-84AC092E6C28}"/>
              </a:ext>
            </a:extLst>
          </p:cNvPr>
          <p:cNvSpPr txBox="1"/>
          <p:nvPr/>
        </p:nvSpPr>
        <p:spPr>
          <a:xfrm>
            <a:off x="316417" y="440311"/>
            <a:ext cx="3188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Phase Space Analysis:</a:t>
            </a:r>
          </a:p>
          <a:p>
            <a:r>
              <a:rPr lang="en-GB" dirty="0"/>
              <a:t>https://doi.org/10.1364/AO.47.00E116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E5597-3D32-4BAE-9576-CF859F808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17" y="1229289"/>
            <a:ext cx="3820058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7A99C-AA3A-47C7-84F7-2DD53322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07" y="544928"/>
            <a:ext cx="1444152" cy="1862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F0D3A-D9B5-4C91-A26F-44137C5F4B69}"/>
              </a:ext>
            </a:extLst>
          </p:cNvPr>
          <p:cNvSpPr txBox="1"/>
          <p:nvPr/>
        </p:nvSpPr>
        <p:spPr>
          <a:xfrm>
            <a:off x="316417" y="2034336"/>
            <a:ext cx="4558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basic: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Gaussian-shaped beam at the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(matrix) operators.</a:t>
            </a:r>
          </a:p>
          <a:p>
            <a:endParaRPr lang="en-US" dirty="0"/>
          </a:p>
          <a:p>
            <a:r>
              <a:rPr lang="en-US" dirty="0"/>
              <a:t>These limitations are not in full ray tracing [shadow]: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18D phase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non-linear operators (able to calculate aberrations, surface errors, tolerances, etc.)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A2F19-216F-4BA8-B971-CAD5BB940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753" y="2919725"/>
            <a:ext cx="527473" cy="198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FE7B3-4FCB-4006-8327-3BA446B11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686" y="2357753"/>
            <a:ext cx="2965340" cy="533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9A493-C9E4-41F8-83B1-A5382528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83" y="2919725"/>
            <a:ext cx="527473" cy="1989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835E0-929B-4CAF-8237-A72272C09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220" y="2913890"/>
            <a:ext cx="527473" cy="1989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1913C7-9898-4C62-90BC-BD08E9DB82E7}"/>
              </a:ext>
            </a:extLst>
          </p:cNvPr>
          <p:cNvSpPr txBox="1"/>
          <p:nvPr/>
        </p:nvSpPr>
        <p:spPr>
          <a:xfrm>
            <a:off x="6927482" y="36467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53412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" y="609313"/>
            <a:ext cx="6000750" cy="26436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6BEC4D-CCD0-474F-900B-D2B71616173C}"/>
              </a:ext>
            </a:extLst>
          </p:cNvPr>
          <p:cNvSpPr txBox="1">
            <a:spLocks/>
          </p:cNvSpPr>
          <p:nvPr/>
        </p:nvSpPr>
        <p:spPr>
          <a:xfrm>
            <a:off x="3576793" y="3264473"/>
            <a:ext cx="3335025" cy="1297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Flux: use geometrical crop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Initial (source): </a:t>
            </a:r>
            <a:r>
              <a:rPr lang="en-US" dirty="0">
                <a:solidFill>
                  <a:srgbClr val="FF0000"/>
                </a:solidFill>
              </a:rPr>
              <a:t>2.9e14 / 17 </a:t>
            </a:r>
            <a:r>
              <a:rPr lang="en-US" dirty="0" err="1">
                <a:solidFill>
                  <a:srgbClr val="FF0000"/>
                </a:solidFill>
              </a:rPr>
              <a:t>ph</a:t>
            </a:r>
            <a:r>
              <a:rPr lang="en-US" dirty="0">
                <a:solidFill>
                  <a:srgbClr val="FF0000"/>
                </a:solidFill>
              </a:rPr>
              <a:t>/s/eV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Monochromator: x  1e-2 * 17000 = 170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Crop </a:t>
            </a:r>
            <a:r>
              <a:rPr lang="en-US" dirty="0">
                <a:solidFill>
                  <a:schemeClr val="tx1"/>
                </a:solidFill>
              </a:rPr>
              <a:t> VSS (none for EBS)</a:t>
            </a:r>
          </a:p>
          <a:p>
            <a:pPr lvl="1"/>
            <a:r>
              <a:rPr lang="en-US" dirty="0"/>
              <a:t>KBV (60mm) 7.1%</a:t>
            </a:r>
          </a:p>
          <a:p>
            <a:pPr lvl="1"/>
            <a:r>
              <a:rPr lang="en-US" dirty="0"/>
              <a:t>KBH (26mm) 40%</a:t>
            </a:r>
          </a:p>
          <a:p>
            <a:pPr lvl="1"/>
            <a:r>
              <a:rPr lang="en-US" dirty="0"/>
              <a:t>Total </a:t>
            </a:r>
            <a:r>
              <a:rPr lang="en-US" dirty="0">
                <a:solidFill>
                  <a:srgbClr val="FF0000"/>
                </a:solidFill>
              </a:rPr>
              <a:t>2.85%</a:t>
            </a:r>
            <a:r>
              <a:rPr lang="en-US" dirty="0"/>
              <a:t>. Thus 8.3  10</a:t>
            </a:r>
            <a:r>
              <a:rPr lang="en-US" baseline="30000" dirty="0"/>
              <a:t>13</a:t>
            </a:r>
          </a:p>
          <a:p>
            <a:r>
              <a:rPr lang="en-US" dirty="0">
                <a:solidFill>
                  <a:schemeClr val="tx1"/>
                </a:solidFill>
              </a:rPr>
              <a:t>Apply mirror reflectivity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015632"/>
          </a:xfrm>
        </p:spPr>
        <p:txBody>
          <a:bodyPr/>
          <a:lstStyle/>
          <a:p>
            <a:r>
              <a:rPr lang="en-US" sz="2700" dirty="0"/>
              <a:t>Hand-calculations. Example ESRF ID16A</a:t>
            </a:r>
            <a:br>
              <a:rPr lang="en-US" sz="2700" dirty="0"/>
            </a:br>
            <a:r>
              <a:rPr lang="en-US" sz="2700" dirty="0"/>
              <a:t>Beam sizes and flux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CAE7D8-5002-4B8D-9242-F8013AC1DA0B}"/>
              </a:ext>
            </a:extLst>
          </p:cNvPr>
          <p:cNvGrpSpPr/>
          <p:nvPr/>
        </p:nvGrpSpPr>
        <p:grpSpPr>
          <a:xfrm>
            <a:off x="481578" y="3119878"/>
            <a:ext cx="2737199" cy="1359924"/>
            <a:chOff x="5601929" y="1524000"/>
            <a:chExt cx="2737199" cy="135992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4CFE30-8BE2-4F32-9C0C-92FB3270E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929" y="1524000"/>
              <a:ext cx="952055" cy="13144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F05B8E-BD6E-4A15-B496-C81FBFDF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8675" y="1524000"/>
              <a:ext cx="1740453" cy="135992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B6EBA50-5B0A-432E-B729-F75B5DFA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67" y="1728315"/>
            <a:ext cx="562633" cy="1141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89D935-2CAF-45E2-99C9-13DB5E8D9CE5}"/>
              </a:ext>
            </a:extLst>
          </p:cNvPr>
          <p:cNvSpPr/>
          <p:nvPr/>
        </p:nvSpPr>
        <p:spPr>
          <a:xfrm>
            <a:off x="4951230" y="1971431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DFA006-DB5E-4632-8E18-99D4A60FE7B0}"/>
              </a:ext>
            </a:extLst>
          </p:cNvPr>
          <p:cNvSpPr/>
          <p:nvPr/>
        </p:nvSpPr>
        <p:spPr>
          <a:xfrm>
            <a:off x="4951230" y="2387593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B3A07A-BD09-4691-90FF-C7785D5FE502}"/>
              </a:ext>
            </a:extLst>
          </p:cNvPr>
          <p:cNvSpPr/>
          <p:nvPr/>
        </p:nvSpPr>
        <p:spPr>
          <a:xfrm>
            <a:off x="5179829" y="1496652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7D54FF-AC31-443C-946D-B8A037FD7DBA}"/>
              </a:ext>
            </a:extLst>
          </p:cNvPr>
          <p:cNvSpPr/>
          <p:nvPr/>
        </p:nvSpPr>
        <p:spPr>
          <a:xfrm>
            <a:off x="5173976" y="1133228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48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89D9D-6BCD-426D-867F-1249D599C9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9904E-EA04-43CD-A38B-2B46275B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XOPPY history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EED75-399B-4885-AE66-4B77C7104E04}"/>
              </a:ext>
            </a:extLst>
          </p:cNvPr>
          <p:cNvSpPr txBox="1"/>
          <p:nvPr/>
        </p:nvSpPr>
        <p:spPr>
          <a:xfrm>
            <a:off x="347988" y="625439"/>
            <a:ext cx="648323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XOP (X-ray Oriented Programs) (</a:t>
            </a:r>
            <a:r>
              <a:rPr lang="en-US" dirty="0">
                <a:hlinkClick r:id="rId2"/>
              </a:rPr>
              <a:t>http://dx.doi.org/10.1063/1.1147376</a:t>
            </a:r>
            <a:r>
              <a:rPr lang="en-US" dirty="0"/>
              <a:t>)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 	a user interface to useful tools for the beamline designer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	collaboration ESRF-APS (M. Sanchez del Rio and Roger J. </a:t>
            </a:r>
            <a:r>
              <a:rPr lang="en-US" dirty="0" err="1"/>
              <a:t>Dejus</a:t>
            </a:r>
            <a:r>
              <a:rPr lang="en-US" dirty="0"/>
              <a:t>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 	it included some tools for synchrotron spectra (US, URGENT), and a bunch of pieces of SHADOW to compute BM and wiggler sources, crystal, multilayer and mirror </a:t>
            </a:r>
            <a:r>
              <a:rPr lang="en-US" dirty="0" err="1"/>
              <a:t>reflectivities</a:t>
            </a:r>
            <a:r>
              <a:rPr lang="en-US" dirty="0"/>
              <a:t>.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 	The interface was written in the IDL binding Fortran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	XOP evolved (2004-2011) with mode dedicated codes and a new optical constants database (DABAX) (</a:t>
            </a:r>
            <a:r>
              <a:rPr lang="en-US" dirty="0">
                <a:hlinkClick r:id="rId3"/>
              </a:rPr>
              <a:t>http://dx.doi.org/10.1117/12.893911</a:t>
            </a:r>
            <a:r>
              <a:rPr lang="en-US" dirty="0"/>
              <a:t> 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XOP concept migrated to OASYS, and new interfaces were created in python (therefore the name of the add-on  XOPPY) but always maintained the initial philosophy of “toolbox”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OASYS-XOPPY uses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xraylib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Many new features have been added: 	3D calculations 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E,x,y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SRCalc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Scripting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DABAX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A135A-5C66-4127-A0CD-0CC6D3813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749" y="117741"/>
            <a:ext cx="1511216" cy="653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6A52A-A3D2-423B-9491-9C8F301BDA9A}"/>
              </a:ext>
            </a:extLst>
          </p:cNvPr>
          <p:cNvSpPr txBox="1"/>
          <p:nvPr/>
        </p:nvSpPr>
        <p:spPr>
          <a:xfrm>
            <a:off x="6831228" y="31766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159F-6F1E-48E1-BB8E-536FD4819EA1}"/>
              </a:ext>
            </a:extLst>
          </p:cNvPr>
          <p:cNvSpPr txBox="1"/>
          <p:nvPr/>
        </p:nvSpPr>
        <p:spPr>
          <a:xfrm>
            <a:off x="6917538" y="14179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0B144-3EF4-45CF-A66B-0131748BE3FE}"/>
              </a:ext>
            </a:extLst>
          </p:cNvPr>
          <p:cNvSpPr txBox="1"/>
          <p:nvPr/>
        </p:nvSpPr>
        <p:spPr>
          <a:xfrm>
            <a:off x="6917538" y="270878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B944F-60FD-437C-9DA9-0A350AB7F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281" y="2289395"/>
            <a:ext cx="1520684" cy="1363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DFE9AD-AE1B-4BC9-B922-0F3F18EA0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281" y="887345"/>
            <a:ext cx="1520684" cy="1333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5A97B-D7B6-4873-9BDC-8237A4607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869" y="3704063"/>
            <a:ext cx="2247096" cy="1142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EAE2-DABF-4783-BD0E-B4814225D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8" y="3931469"/>
            <a:ext cx="1363789" cy="818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BCEFEA-FB3F-4ECE-8886-C1299A9A3E1E}"/>
              </a:ext>
            </a:extLst>
          </p:cNvPr>
          <p:cNvSpPr txBox="1"/>
          <p:nvPr/>
        </p:nvSpPr>
        <p:spPr>
          <a:xfrm>
            <a:off x="6602799" y="3689078"/>
            <a:ext cx="10390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2013-2025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8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6" y="2182907"/>
            <a:ext cx="2684041" cy="1808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Simulation of source emission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0813" y="766555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090" y="821956"/>
            <a:ext cx="554147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/>
              <a:t>Source spectrum (Photon flux or power vs Energy)</a:t>
            </a:r>
            <a:endParaRPr lang="en-US" sz="144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4" y="1911516"/>
            <a:ext cx="2705262" cy="2197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888" y="2522481"/>
            <a:ext cx="183124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" dirty="0"/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127373" y="1193853"/>
            <a:ext cx="2186880" cy="320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0324" y="2331499"/>
            <a:ext cx="763878" cy="1938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  </a:t>
            </a:r>
            <a:r>
              <a:rPr lang="en-US" sz="1080" dirty="0">
                <a:solidFill>
                  <a:srgbClr val="002060"/>
                </a:solidFill>
              </a:rPr>
              <a:t>Wiggler</a:t>
            </a:r>
            <a:endParaRPr lang="en-GB" sz="108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4700" y="3048735"/>
            <a:ext cx="700260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80" dirty="0">
                <a:solidFill>
                  <a:srgbClr val="00B050"/>
                </a:solidFill>
              </a:rPr>
              <a:t>Bending </a:t>
            </a:r>
          </a:p>
          <a:p>
            <a:r>
              <a:rPr lang="en-US" sz="1080" dirty="0">
                <a:solidFill>
                  <a:srgbClr val="00B050"/>
                </a:solidFill>
              </a:rPr>
              <a:t>magnet</a:t>
            </a:r>
            <a:endParaRPr lang="en-GB" sz="99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569910" y="2752997"/>
            <a:ext cx="729116" cy="20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6" name="Rectangle 15"/>
          <p:cNvSpPr/>
          <p:nvPr/>
        </p:nvSpPr>
        <p:spPr>
          <a:xfrm>
            <a:off x="4960843" y="2246892"/>
            <a:ext cx="665415" cy="14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7" name="TextBox 16"/>
          <p:cNvSpPr txBox="1"/>
          <p:nvPr/>
        </p:nvSpPr>
        <p:spPr>
          <a:xfrm>
            <a:off x="5028016" y="2223785"/>
            <a:ext cx="763878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8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99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757149"/>
            <a:ext cx="2496833" cy="963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1122" y="2859573"/>
                <a:ext cx="2008755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22" y="2859573"/>
                <a:ext cx="2008755" cy="439544"/>
              </a:xfrm>
              <a:prstGeom prst="rect">
                <a:avLst/>
              </a:prstGeom>
              <a:blipFill>
                <a:blip r:embed="rId3"/>
                <a:stretch>
                  <a:fillRect l="-1520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91588" y="2209375"/>
                <a:ext cx="2407006" cy="36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8" y="2209375"/>
                <a:ext cx="2407006" cy="368306"/>
              </a:xfrm>
              <a:prstGeom prst="rect">
                <a:avLst/>
              </a:prstGeom>
              <a:blipFill>
                <a:blip r:embed="rId4"/>
                <a:stretch>
                  <a:fillRect l="-759" t="-1639" r="-1519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227" y="627534"/>
            <a:ext cx="3010145" cy="23674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494" y="3007325"/>
            <a:ext cx="2431698" cy="1934610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248635" y="2682812"/>
            <a:ext cx="324036" cy="32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29379" y="378731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4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</p:spTree>
    <p:extLst>
      <p:ext uri="{BB962C8B-B14F-4D97-AF65-F5344CB8AC3E}">
        <p14:creationId xmlns:p14="http://schemas.microsoft.com/office/powerpoint/2010/main" val="2029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93" y="2794595"/>
            <a:ext cx="2770262" cy="2053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84785" y="2283061"/>
                <a:ext cx="2008755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85" y="2283061"/>
                <a:ext cx="2008755" cy="439544"/>
              </a:xfrm>
              <a:prstGeom prst="rect">
                <a:avLst/>
              </a:prstGeom>
              <a:blipFill>
                <a:blip r:embed="rId3"/>
                <a:stretch>
                  <a:fillRect l="-1212" t="-1389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34067" y="370100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4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73" y="950920"/>
            <a:ext cx="463948" cy="513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817" y="807526"/>
            <a:ext cx="2480305" cy="186022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932951" y="1539635"/>
            <a:ext cx="388843" cy="12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580156" y="3701001"/>
            <a:ext cx="2376612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389942" y="3380305"/>
            <a:ext cx="174297" cy="4670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65" name="Rectángulo 17"/>
          <p:cNvSpPr/>
          <p:nvPr/>
        </p:nvSpPr>
        <p:spPr>
          <a:xfrm>
            <a:off x="6243542" y="3267336"/>
            <a:ext cx="70083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777751" y="575299"/>
            <a:ext cx="10679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1</a:t>
            </a:r>
            <a:r>
              <a:rPr lang="en-US" sz="1260" baseline="30000" dirty="0"/>
              <a:t>st</a:t>
            </a:r>
            <a:r>
              <a:rPr lang="en-US" sz="1260" dirty="0"/>
              <a:t> harmonic</a:t>
            </a:r>
          </a:p>
        </p:txBody>
      </p:sp>
    </p:spTree>
    <p:extLst>
      <p:ext uri="{BB962C8B-B14F-4D97-AF65-F5344CB8AC3E}">
        <p14:creationId xmlns:p14="http://schemas.microsoft.com/office/powerpoint/2010/main" val="11754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36754" y="2060747"/>
                <a:ext cx="2009846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54" y="2060747"/>
                <a:ext cx="2009846" cy="439544"/>
              </a:xfrm>
              <a:prstGeom prst="rect">
                <a:avLst/>
              </a:prstGeom>
              <a:blipFill>
                <a:blip r:embed="rId2"/>
                <a:stretch>
                  <a:fillRect l="-1212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205" y="990472"/>
            <a:ext cx="3878520" cy="30913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14356" y="2167689"/>
                <a:ext cx="2009846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6" y="2167689"/>
                <a:ext cx="2009846" cy="439544"/>
              </a:xfrm>
              <a:prstGeom prst="rect">
                <a:avLst/>
              </a:prstGeom>
              <a:blipFill>
                <a:blip r:embed="rId2"/>
                <a:stretch>
                  <a:fillRect l="-1515" t="-1389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505" y="925749"/>
            <a:ext cx="583265" cy="62594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193" y="1155155"/>
            <a:ext cx="3700529" cy="29501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6905059" y="1264508"/>
            <a:ext cx="1217295" cy="48012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05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Transport of power in a Beamline</a:t>
            </a:r>
            <a:endParaRPr lang="en-GB" sz="2160" cap="none" dirty="0"/>
          </a:p>
        </p:txBody>
      </p:sp>
      <p:sp>
        <p:nvSpPr>
          <p:cNvPr id="9" name="TextBox 8"/>
          <p:cNvSpPr txBox="1"/>
          <p:nvPr/>
        </p:nvSpPr>
        <p:spPr>
          <a:xfrm>
            <a:off x="1097973" y="985622"/>
            <a:ext cx="554147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Intro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Basics concepts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XOPPY History </a:t>
            </a:r>
          </a:p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Optical elements: characteristics and absorbed power.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Flux that arrive to the sample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9662" y="2660332"/>
            <a:ext cx="123373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18215" y="2632570"/>
            <a:ext cx="1027812" cy="471024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75" y="2003102"/>
            <a:ext cx="824288" cy="5718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 (gap)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6" y="1108308"/>
            <a:ext cx="1693436" cy="2359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79347" y="936067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56325" y="1671815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712579" y="1507346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468571" y="1224204"/>
                <a:ext cx="515665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571" y="1224204"/>
                <a:ext cx="515665" cy="286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774964" y="1537217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84401" y="1379063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i="1" dirty="0"/>
              <a:t>Gap</a:t>
            </a:r>
            <a:endParaRPr lang="en-GB" sz="126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361309" y="1704628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61309" y="70837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18707" y="10725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2720" y="1065008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6943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41342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813236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29341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293417" y="182646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787990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41342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32993" y="184832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85852" y="1826467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05015" y="105094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586455" y="104762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040039" y="104287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530369" y="103626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519672" y="180468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020463" y="182043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540282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068388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7337" y="182092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228244" y="1414859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6814825" y="1551574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08286" y="1335506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87609" y="170161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134489" y="2331474"/>
                <a:ext cx="1734706" cy="193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489" y="2331474"/>
                <a:ext cx="1734706" cy="193899"/>
              </a:xfrm>
              <a:prstGeom prst="rect">
                <a:avLst/>
              </a:prstGeom>
              <a:blipFill>
                <a:blip r:embed="rId5"/>
                <a:stretch>
                  <a:fillRect l="-1404" r="-2456" b="-40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011" y="2741609"/>
            <a:ext cx="2697821" cy="1876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238" y="3035365"/>
            <a:ext cx="720090" cy="882968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373291" y="3284630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19672" y="3373960"/>
                <a:ext cx="1391535" cy="293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672" y="3373960"/>
                <a:ext cx="1391535" cy="293094"/>
              </a:xfrm>
              <a:prstGeom prst="rect">
                <a:avLst/>
              </a:prstGeom>
              <a:blipFill>
                <a:blip r:embed="rId8"/>
                <a:stretch>
                  <a:fillRect l="-1754" r="-877"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FEE1E9-530F-49F2-87AC-5C6D8BA37723}"/>
              </a:ext>
            </a:extLst>
          </p:cNvPr>
          <p:cNvSpPr txBox="1"/>
          <p:nvPr/>
        </p:nvSpPr>
        <p:spPr>
          <a:xfrm>
            <a:off x="6569274" y="4019625"/>
            <a:ext cx="1290738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For ID21 U42b:</a:t>
            </a:r>
          </a:p>
          <a:p>
            <a:r>
              <a:rPr lang="en-US" sz="1260" i="1" dirty="0">
                <a:latin typeface="Bookman Old Style" panose="02050604050505020204" pitchFamily="18" charset="0"/>
              </a:rPr>
              <a:t>a</a:t>
            </a:r>
            <a:r>
              <a:rPr lang="en-US" sz="1260" dirty="0"/>
              <a:t>=1.9395</a:t>
            </a:r>
          </a:p>
          <a:p>
            <a:r>
              <a:rPr lang="en-US" sz="1260" i="1" dirty="0">
                <a:latin typeface="Bookman Old Style" panose="02050604050505020204" pitchFamily="18" charset="0"/>
              </a:rPr>
              <a:t>b</a:t>
            </a:r>
            <a:r>
              <a:rPr lang="en-US" sz="1260" dirty="0"/>
              <a:t>=1.0164</a:t>
            </a:r>
            <a:endParaRPr lang="en-GB" sz="1260" dirty="0"/>
          </a:p>
        </p:txBody>
      </p:sp>
    </p:spTree>
    <p:extLst>
      <p:ext uri="{BB962C8B-B14F-4D97-AF65-F5344CB8AC3E}">
        <p14:creationId xmlns:p14="http://schemas.microsoft.com/office/powerpoint/2010/main" val="1398673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i="1" dirty="0"/>
              <a:t>Gap</a:t>
            </a:r>
            <a:endParaRPr lang="en-GB" sz="126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0729" y="2454149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Reducing </a:t>
            </a:r>
          </a:p>
          <a:p>
            <a:r>
              <a:rPr lang="en-US" sz="126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62988" y="3664528"/>
                <a:ext cx="1754648" cy="193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sz="126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126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8" y="3664528"/>
                <a:ext cx="1754648" cy="193899"/>
              </a:xfrm>
              <a:prstGeom prst="rect">
                <a:avLst/>
              </a:prstGeom>
              <a:blipFill>
                <a:blip r:embed="rId4"/>
                <a:stretch>
                  <a:fillRect l="-1389" r="-2778" b="-40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559936" y="268863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13288" y="3067505"/>
                <a:ext cx="1391728" cy="29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6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88" y="3067505"/>
                <a:ext cx="1391728" cy="294311"/>
              </a:xfrm>
              <a:prstGeom prst="rect">
                <a:avLst/>
              </a:prstGeom>
              <a:blipFill>
                <a:blip r:embed="rId5"/>
                <a:stretch>
                  <a:fillRect l="-1754" r="-1316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299" y="1003290"/>
            <a:ext cx="3470174" cy="346328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827214" y="2546821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05888" y="2354224"/>
            <a:ext cx="1337007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larger wavelength</a:t>
            </a:r>
          </a:p>
          <a:p>
            <a:r>
              <a:rPr lang="en-US" sz="1260" i="1" dirty="0"/>
              <a:t>(lower energy)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064381" y="2688337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11867" y="4230003"/>
                <a:ext cx="2009846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7" y="4230003"/>
                <a:ext cx="2009846" cy="439544"/>
              </a:xfrm>
              <a:prstGeom prst="rect">
                <a:avLst/>
              </a:prstGeom>
              <a:blipFill>
                <a:blip r:embed="rId7"/>
                <a:stretch>
                  <a:fillRect l="-1520" t="-1389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442" y="3207527"/>
            <a:ext cx="720090" cy="882968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i="1" dirty="0"/>
              <a:t>Gap</a:t>
            </a:r>
            <a:endParaRPr lang="en-GB" sz="126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763113" y="2228262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Reducing </a:t>
            </a:r>
          </a:p>
          <a:p>
            <a:r>
              <a:rPr lang="en-US" sz="126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642320" y="2462748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909598" y="2320933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More power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2DB6998-4F51-42C1-8B73-E55D6CAE5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458" y="691431"/>
            <a:ext cx="3126698" cy="210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19CAE-5CB4-4118-A27C-4BC9DC47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944" y="2823820"/>
            <a:ext cx="3109172" cy="2129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F60D7-23EA-4D84-8E6A-6508DAB48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33" y="2804279"/>
            <a:ext cx="3546482" cy="456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D01C1E-DE7E-4341-9B43-61BB5F2E0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554" y="3248254"/>
            <a:ext cx="3404557" cy="529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3724" y="1192371"/>
            <a:ext cx="720090" cy="882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2DDC8-FBA8-4837-8386-468775569A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104" y="4035847"/>
            <a:ext cx="1529932" cy="259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5D072-A4A1-4BC6-82CD-D0736FAAA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025" y="4377321"/>
            <a:ext cx="2246135" cy="3864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E673DA-E309-4379-BB84-F968CA57396B}"/>
              </a:ext>
            </a:extLst>
          </p:cNvPr>
          <p:cNvSpPr txBox="1"/>
          <p:nvPr/>
        </p:nvSpPr>
        <p:spPr>
          <a:xfrm>
            <a:off x="1072902" y="4059120"/>
            <a:ext cx="1394934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Central cone flux</a:t>
            </a:r>
            <a:br>
              <a:rPr lang="en-US" sz="1260" dirty="0"/>
            </a:br>
            <a:endParaRPr lang="en-US" sz="1260" dirty="0"/>
          </a:p>
          <a:p>
            <a:r>
              <a:rPr lang="en-US" sz="1260" dirty="0"/>
              <a:t>On-axis flux</a:t>
            </a:r>
            <a:endParaRPr lang="en-GB" sz="126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60FD6F3-AB2F-4673-B644-B151AC51FC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26" y="2840805"/>
            <a:ext cx="612118" cy="9622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DF7F3BC-CA44-43FF-94B2-AAD84DFA7CBF}"/>
              </a:ext>
            </a:extLst>
          </p:cNvPr>
          <p:cNvSpPr txBox="1"/>
          <p:nvPr/>
        </p:nvSpPr>
        <p:spPr>
          <a:xfrm>
            <a:off x="4404191" y="2552630"/>
            <a:ext cx="48122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Ref:</a:t>
            </a:r>
            <a:endParaRPr lang="en-GB" sz="126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01ACDE-89F6-41A4-9F00-6DC8C3A28059}"/>
              </a:ext>
            </a:extLst>
          </p:cNvPr>
          <p:cNvSpPr/>
          <p:nvPr/>
        </p:nvSpPr>
        <p:spPr>
          <a:xfrm>
            <a:off x="662133" y="2823821"/>
            <a:ext cx="3529684" cy="1003479"/>
          </a:xfrm>
          <a:prstGeom prst="rect">
            <a:avLst/>
          </a:prstGeom>
          <a:solidFill>
            <a:schemeClr val="bg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35F64FF-D4F5-4BE6-A9FB-9FD2DB048238}"/>
              </a:ext>
            </a:extLst>
          </p:cNvPr>
          <p:cNvSpPr/>
          <p:nvPr/>
        </p:nvSpPr>
        <p:spPr>
          <a:xfrm>
            <a:off x="1007604" y="3858986"/>
            <a:ext cx="3750860" cy="1003479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</p:spTree>
    <p:extLst>
      <p:ext uri="{BB962C8B-B14F-4D97-AF65-F5344CB8AC3E}">
        <p14:creationId xmlns:p14="http://schemas.microsoft.com/office/powerpoint/2010/main" val="353536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Simulation of source emission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5470" y="1512171"/>
            <a:ext cx="511933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002060"/>
                </a:solidFill>
              </a:rPr>
              <a:t>Undulator power density (</a:t>
            </a:r>
            <a:r>
              <a:rPr lang="en-US" sz="1440" i="1" dirty="0">
                <a:solidFill>
                  <a:srgbClr val="002060"/>
                </a:solidFill>
              </a:rPr>
              <a:t>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</a:t>
            </a:r>
            <a:r>
              <a:rPr lang="en-US" sz="1440" dirty="0">
                <a:solidFill>
                  <a:srgbClr val="002060"/>
                </a:solidFill>
              </a:rPr>
              <a:t>)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060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69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002060"/>
                </a:solidFill>
              </a:rPr>
              <a:t>Undulator spectral flux density (</a:t>
            </a:r>
            <a:r>
              <a:rPr lang="en-US" sz="1440" i="1" dirty="0">
                <a:solidFill>
                  <a:srgbClr val="002060"/>
                </a:solidFill>
              </a:rPr>
              <a:t>flux/power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y, E</a:t>
            </a:r>
            <a:r>
              <a:rPr lang="en-US" sz="1440" dirty="0">
                <a:solidFill>
                  <a:srgbClr val="002060"/>
                </a:solidFill>
              </a:rPr>
              <a:t>)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060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060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002060"/>
                </a:solidFill>
              </a:rPr>
              <a:t>Wiggler spectral flux density (</a:t>
            </a:r>
            <a:r>
              <a:rPr lang="en-US" sz="1440" i="1" dirty="0">
                <a:solidFill>
                  <a:srgbClr val="002060"/>
                </a:solidFill>
              </a:rPr>
              <a:t>flux/power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y, E)</a:t>
            </a:r>
            <a:endParaRPr lang="en-US" sz="144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1111680" y="1534835"/>
            <a:ext cx="1833049" cy="268737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979712" y="1664449"/>
            <a:ext cx="1425758" cy="2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357648" y="2077454"/>
            <a:ext cx="1047822" cy="25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956072" y="2969620"/>
            <a:ext cx="1514206" cy="33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60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195757" y="627985"/>
            <a:ext cx="828060" cy="785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617938" y="787899"/>
            <a:ext cx="860062" cy="71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Simulation of source emission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6246" y="819725"/>
            <a:ext cx="27219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440" dirty="0">
                <a:solidFill>
                  <a:srgbClr val="002060"/>
                </a:solidFill>
              </a:rPr>
              <a:t> (</a:t>
            </a:r>
            <a:r>
              <a:rPr lang="en-US" sz="1440" i="1" dirty="0">
                <a:solidFill>
                  <a:srgbClr val="002060"/>
                </a:solidFill>
              </a:rPr>
              <a:t>flux/power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y, E</a:t>
            </a:r>
            <a:r>
              <a:rPr lang="en-US" sz="144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621" y="853099"/>
            <a:ext cx="273166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Wiggler spectral flux density</a:t>
            </a:r>
          </a:p>
          <a:p>
            <a:r>
              <a:rPr lang="en-US" sz="1260" dirty="0">
                <a:solidFill>
                  <a:srgbClr val="002060"/>
                </a:solidFill>
              </a:rPr>
              <a:t> (</a:t>
            </a:r>
            <a:r>
              <a:rPr lang="en-US" sz="1260" i="1" dirty="0">
                <a:solidFill>
                  <a:srgbClr val="002060"/>
                </a:solidFill>
              </a:rPr>
              <a:t>flux/power</a:t>
            </a:r>
            <a:r>
              <a:rPr lang="en-US" sz="1260" dirty="0">
                <a:solidFill>
                  <a:srgbClr val="002060"/>
                </a:solidFill>
              </a:rPr>
              <a:t> vs </a:t>
            </a:r>
            <a:r>
              <a:rPr lang="en-US" sz="1260" i="1" dirty="0">
                <a:solidFill>
                  <a:srgbClr val="002060"/>
                </a:solidFill>
              </a:rPr>
              <a:t>x, y, E)</a:t>
            </a:r>
            <a:endParaRPr lang="en-GB" sz="126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155265" y="1816201"/>
            <a:ext cx="3221636" cy="20045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7064" y="1560765"/>
            <a:ext cx="3621165" cy="2242465"/>
            <a:chOff x="4570176" y="1273172"/>
            <a:chExt cx="4023517" cy="249162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0" i="1" dirty="0"/>
                <a:t>y</a:t>
              </a:r>
              <a:endParaRPr lang="en-GB" sz="126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i="1" dirty="0"/>
                <a:t>E</a:t>
              </a:r>
              <a:endParaRPr lang="en-GB" sz="108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45" dirty="0"/>
                <a:t>Photon flux</a:t>
              </a:r>
              <a:endParaRPr lang="en-GB" sz="945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2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72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30" dirty="0"/>
                <a:t>1000              5000                    10000                   15000                     20000</a:t>
              </a:r>
              <a:endParaRPr lang="en-GB" sz="63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89" y="344676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0" i="1" dirty="0"/>
                <a:t>x</a:t>
              </a:r>
              <a:endParaRPr lang="en-GB" sz="126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94855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transport on a beamline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1452988" y="2794462"/>
            <a:ext cx="1203233" cy="55302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grpSp>
        <p:nvGrpSpPr>
          <p:cNvPr id="19" name="Group 18"/>
          <p:cNvGrpSpPr/>
          <p:nvPr/>
        </p:nvGrpSpPr>
        <p:grpSpPr>
          <a:xfrm>
            <a:off x="1114530" y="1841813"/>
            <a:ext cx="7011737" cy="1481263"/>
            <a:chOff x="730367" y="2046459"/>
            <a:chExt cx="7790818" cy="1645848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Front end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3" y="3158828"/>
              <a:ext cx="1272072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Water-cooled</a:t>
              </a:r>
            </a:p>
            <a:p>
              <a:r>
                <a:rPr lang="en-US" sz="1260" dirty="0"/>
                <a:t>slits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Windows</a:t>
              </a:r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slits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</p:spTree>
    <p:extLst>
      <p:ext uri="{BB962C8B-B14F-4D97-AF65-F5344CB8AC3E}">
        <p14:creationId xmlns:p14="http://schemas.microsoft.com/office/powerpoint/2010/main" val="1912420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power density (</a:t>
            </a:r>
            <a:r>
              <a:rPr lang="en-US" sz="2160" i="1" dirty="0"/>
              <a:t>Power</a:t>
            </a:r>
            <a:r>
              <a:rPr lang="en-US" sz="2160" dirty="0"/>
              <a:t> vs </a:t>
            </a:r>
            <a:r>
              <a:rPr lang="en-US" sz="2160" i="1" dirty="0"/>
              <a:t>x, y</a:t>
            </a:r>
            <a:r>
              <a:rPr lang="en-US" sz="2160" dirty="0"/>
              <a:t>)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2" y="1107390"/>
            <a:ext cx="1329719" cy="1079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32" y="2013307"/>
            <a:ext cx="3089138" cy="24732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6476" y="650210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For example, this tool is very useful to get the heat load on a slit: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1229446" y="3313742"/>
            <a:ext cx="1323393" cy="261196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1229446" y="3634005"/>
            <a:ext cx="1323393" cy="261196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829220" y="3470769"/>
            <a:ext cx="3941652" cy="1441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767897" y="3395538"/>
            <a:ext cx="1080907" cy="263707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850098" y="3584015"/>
            <a:ext cx="4995732" cy="407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1197150" y="3042083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undulator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956604" y="2171812"/>
            <a:ext cx="136060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Water cooled beamline slit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81" y="795970"/>
            <a:ext cx="1031318" cy="6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1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power density (</a:t>
            </a:r>
            <a:r>
              <a:rPr lang="en-US" sz="2160" i="1" dirty="0"/>
              <a:t>Power</a:t>
            </a:r>
            <a:r>
              <a:rPr lang="en-US" sz="2160" dirty="0"/>
              <a:t> vs </a:t>
            </a:r>
            <a:r>
              <a:rPr lang="en-US" sz="2160" i="1" dirty="0"/>
              <a:t>x, y</a:t>
            </a:r>
            <a:r>
              <a:rPr lang="en-US" sz="2160" dirty="0"/>
              <a:t>)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7" y="627534"/>
            <a:ext cx="670812" cy="4152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3421" y="664173"/>
            <a:ext cx="637944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In most of the beamlines at the ESRF the are horizontal slits at 16 m from the source: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4" y="1362791"/>
            <a:ext cx="3680043" cy="23385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785291" y="4378205"/>
            <a:ext cx="84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86" y="3985898"/>
            <a:ext cx="3206115" cy="7886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6516" y="4038661"/>
            <a:ext cx="95551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X-ray beam</a:t>
            </a:r>
            <a:endParaRPr lang="en-GB" sz="126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43" y="1362790"/>
            <a:ext cx="4023071" cy="25351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19966" y="1109244"/>
            <a:ext cx="292931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Project over the slit surface (2</a:t>
            </a:r>
            <a:r>
              <a:rPr lang="en-US" sz="1260" baseline="30000" dirty="0">
                <a:solidFill>
                  <a:srgbClr val="002060"/>
                </a:solidFill>
              </a:rPr>
              <a:t>o</a:t>
            </a:r>
            <a:r>
              <a:rPr lang="en-US" sz="1260" dirty="0">
                <a:solidFill>
                  <a:srgbClr val="002060"/>
                </a:solidFill>
              </a:rPr>
              <a:t> angle)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9923" y="1130742"/>
            <a:ext cx="2164206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Perpendicular to the beam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67526" y="3696868"/>
            <a:ext cx="355377" cy="3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47251" y="4031515"/>
            <a:ext cx="95551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Finite element analysis</a:t>
            </a:r>
            <a:endParaRPr lang="en-GB" sz="1260" dirty="0"/>
          </a:p>
        </p:txBody>
      </p:sp>
    </p:spTree>
    <p:extLst>
      <p:ext uri="{BB962C8B-B14F-4D97-AF65-F5344CB8AC3E}">
        <p14:creationId xmlns:p14="http://schemas.microsoft.com/office/powerpoint/2010/main" val="75976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transport on a beamline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2409029" y="2074133"/>
            <a:ext cx="811972" cy="47089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7" name="Rectángulo 17"/>
          <p:cNvSpPr/>
          <p:nvPr/>
        </p:nvSpPr>
        <p:spPr>
          <a:xfrm>
            <a:off x="6958992" y="3336311"/>
            <a:ext cx="169309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Projected size at </a:t>
            </a:r>
          </a:p>
          <a:p>
            <a:r>
              <a:rPr lang="en-US" sz="1080" dirty="0"/>
              <a:t>downstream element (</a:t>
            </a:r>
            <a:r>
              <a:rPr lang="en-US" sz="1080" i="1" dirty="0"/>
              <a:t>A</a:t>
            </a:r>
            <a:r>
              <a:rPr lang="en-US" sz="1080" dirty="0"/>
              <a:t>)</a:t>
            </a:r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986682" y="3989646"/>
            <a:ext cx="229332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1178129" y="3864997"/>
            <a:ext cx="1930337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80" dirty="0"/>
              <a:t>Distance from the source (</a:t>
            </a:r>
            <a:r>
              <a:rPr lang="en-US" sz="1080" i="1" dirty="0"/>
              <a:t>d</a:t>
            </a:r>
            <a:r>
              <a:rPr lang="en-US" sz="1080" dirty="0"/>
              <a:t>)</a:t>
            </a:r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08269"/>
            <a:ext cx="590232" cy="33460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930097" y="2997067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Aperture (</a:t>
            </a:r>
            <a:r>
              <a:rPr lang="en-US" sz="1080" i="1" dirty="0"/>
              <a:t>a</a:t>
            </a:r>
            <a:r>
              <a:rPr lang="en-US" sz="1080" dirty="0"/>
              <a:t>)</a:t>
            </a:r>
          </a:p>
        </p:txBody>
      </p:sp>
      <p:sp>
        <p:nvSpPr>
          <p:cNvPr id="96" name="Left Brace 95"/>
          <p:cNvSpPr/>
          <p:nvPr/>
        </p:nvSpPr>
        <p:spPr>
          <a:xfrm rot="10800000">
            <a:off x="6896228" y="3336311"/>
            <a:ext cx="86514" cy="413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997297" y="4241093"/>
            <a:ext cx="5686250" cy="1290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885207" y="4129345"/>
            <a:ext cx="1952779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80" dirty="0"/>
              <a:t>Distance from the source (</a:t>
            </a:r>
            <a:r>
              <a:rPr lang="en-US" sz="1080" i="1" dirty="0"/>
              <a:t>D</a:t>
            </a:r>
            <a:r>
              <a:rPr lang="en-US" sz="108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305468" y="4078704"/>
                <a:ext cx="631968" cy="362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126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468" y="4078704"/>
                <a:ext cx="631968" cy="362984"/>
              </a:xfrm>
              <a:prstGeom prst="rect">
                <a:avLst/>
              </a:prstGeom>
              <a:blipFill>
                <a:blip r:embed="rId2"/>
                <a:stretch>
                  <a:fillRect l="-4808" t="-1667" r="-962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585639" y="3121716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54988" y="1083128"/>
            <a:ext cx="7011737" cy="1481263"/>
            <a:chOff x="730367" y="2046459"/>
            <a:chExt cx="7790818" cy="1645848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Front end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3" y="3158828"/>
              <a:ext cx="1272072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Water-cooled</a:t>
              </a:r>
            </a:p>
            <a:p>
              <a:r>
                <a:rPr lang="en-US" sz="1260" dirty="0"/>
                <a:t>slits</a:t>
              </a: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Windows</a:t>
              </a:r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slits</a:t>
              </a:r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</p:spTree>
    <p:extLst>
      <p:ext uri="{BB962C8B-B14F-4D97-AF65-F5344CB8AC3E}">
        <p14:creationId xmlns:p14="http://schemas.microsoft.com/office/powerpoint/2010/main" val="4273179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Filter (window) absorption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7" y="1354952"/>
            <a:ext cx="3103673" cy="222885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473084" y="1011236"/>
            <a:ext cx="214674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Filters of different thickness</a:t>
            </a:r>
          </a:p>
        </p:txBody>
      </p:sp>
      <p:sp>
        <p:nvSpPr>
          <p:cNvPr id="9" name="Rectángulo 17"/>
          <p:cNvSpPr/>
          <p:nvPr/>
        </p:nvSpPr>
        <p:spPr>
          <a:xfrm>
            <a:off x="5803337" y="1011235"/>
            <a:ext cx="213071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Filters of different materials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58" y="1349380"/>
            <a:ext cx="3098102" cy="223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33" y="4088643"/>
            <a:ext cx="545894" cy="5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39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Hyerarchical</a:t>
            </a:r>
            <a:r>
              <a:rPr lang="en-US" dirty="0"/>
              <a:t> simulations with </a:t>
            </a:r>
            <a:r>
              <a:rPr lang="en-US" dirty="0" err="1"/>
              <a:t>Oasys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9214" y="1285875"/>
            <a:ext cx="6722540" cy="24574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Analytical model (by hand and XOPPY)</a:t>
            </a:r>
          </a:p>
          <a:p>
            <a:r>
              <a:rPr lang="en-US" dirty="0">
                <a:solidFill>
                  <a:srgbClr val="00B050"/>
                </a:solidFill>
              </a:rPr>
              <a:t>Ray tracing (Shadow4)</a:t>
            </a:r>
          </a:p>
          <a:p>
            <a:r>
              <a:rPr lang="en-US" dirty="0">
                <a:solidFill>
                  <a:srgbClr val="00B050"/>
                </a:solidFill>
              </a:rPr>
              <a:t>Hybrid model (Shadow44)</a:t>
            </a:r>
          </a:p>
          <a:p>
            <a:r>
              <a:rPr lang="en-US" dirty="0">
                <a:solidFill>
                  <a:schemeClr val="accent1"/>
                </a:solidFill>
              </a:rPr>
              <a:t>Wave optics (WOFRY) 1D Coherent Mode Decomposition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 Decomposition (2D CMD also possible)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Monte Carlo (multi e</a:t>
            </a:r>
            <a:r>
              <a:rPr lang="en-US" baseline="30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 wave optics (SRW)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0880" y="4176426"/>
            <a:ext cx="2863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Ref. M. Sanchez del Rio et al, JSR 26 1887 (2019) </a:t>
            </a:r>
          </a:p>
          <a:p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https://</a:t>
            </a:r>
            <a:r>
              <a:rPr lang="en-US" sz="1050" dirty="0" err="1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doi.org</a:t>
            </a:r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/10.1107/S160057751901213X</a:t>
            </a:r>
            <a:endParaRPr lang="en-US" sz="105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121" y="444244"/>
            <a:ext cx="1229855" cy="87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75" y="1693005"/>
            <a:ext cx="2280427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927" y="2840355"/>
            <a:ext cx="1468244" cy="90297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203115" y="1181830"/>
            <a:ext cx="366099" cy="2355850"/>
          </a:xfrm>
          <a:prstGeom prst="downArrow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rgbClr val="0000FF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313134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absorbed by a filter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Heat load on filters @ 23 m with a projection of 2 mm x 1 mm: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59" y="627534"/>
            <a:ext cx="1317933" cy="528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8" y="1298069"/>
            <a:ext cx="3062051" cy="1986196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911198" y="2478956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U42-EBS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139" y="2277514"/>
            <a:ext cx="599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28" y="1266882"/>
            <a:ext cx="3110746" cy="207072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912021" y="3635567"/>
          <a:ext cx="3240359" cy="704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879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101722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425758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Material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Thickness [</a:t>
                      </a:r>
                      <a:r>
                        <a:rPr lang="en-US" sz="1000" dirty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000" dirty="0"/>
                        <a:t>m]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Absorbed Power [W]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Be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19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Diamond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1331640" y="4130285"/>
            <a:ext cx="2211546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969490" y="3276326"/>
            <a:ext cx="1184547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rgbClr val="002060"/>
                </a:solidFill>
              </a:rPr>
              <a:t>thickness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434933" y="4575249"/>
            <a:ext cx="2004958" cy="2862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60" dirty="0">
                <a:solidFill>
                  <a:srgbClr val="002060"/>
                </a:solidFill>
              </a:rPr>
              <a:t>material &amp; density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91520" y="3826470"/>
            <a:ext cx="1077970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409610" y="3723603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2213104" y="3645217"/>
            <a:ext cx="24302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557921" y="3645218"/>
            <a:ext cx="225352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449867" y="3539061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547077" y="3535168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22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absorbed by a filter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Heat load on filters @ 23 m with a projection of 2 mm x 1 mm: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1" y="1773489"/>
            <a:ext cx="3441859" cy="2098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86" y="1773489"/>
            <a:ext cx="3451196" cy="21103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334" y="787079"/>
            <a:ext cx="842494" cy="626469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655677" y="1400666"/>
            <a:ext cx="107753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Be (300 </a:t>
            </a:r>
            <a:r>
              <a:rPr lang="en-US" sz="126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260" dirty="0">
                <a:solidFill>
                  <a:srgbClr val="002060"/>
                </a:solidFill>
              </a:rPr>
              <a:t>m)</a:t>
            </a:r>
          </a:p>
        </p:txBody>
      </p:sp>
      <p:sp>
        <p:nvSpPr>
          <p:cNvPr id="16" name="Rectángulo 17"/>
          <p:cNvSpPr/>
          <p:nvPr/>
        </p:nvSpPr>
        <p:spPr>
          <a:xfrm>
            <a:off x="5416191" y="1400667"/>
            <a:ext cx="152638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Diamond (300 </a:t>
            </a:r>
            <a:r>
              <a:rPr lang="en-US" sz="126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260" dirty="0">
                <a:solidFill>
                  <a:srgbClr val="002060"/>
                </a:solidFill>
              </a:rPr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2923199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5993128" y="3128954"/>
            <a:ext cx="1584888" cy="93744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transport on a beamline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3089203" y="1860674"/>
            <a:ext cx="1393027" cy="46079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56826"/>
            <a:ext cx="321707" cy="2860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550635" y="2997066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Aperture (</a:t>
            </a:r>
            <a:r>
              <a:rPr lang="en-US" sz="1080" i="1" dirty="0"/>
              <a:t>a</a:t>
            </a:r>
            <a:r>
              <a:rPr lang="en-US" sz="1080" dirty="0"/>
              <a:t>)</a:t>
            </a:r>
          </a:p>
        </p:txBody>
      </p:sp>
      <p:sp>
        <p:nvSpPr>
          <p:cNvPr id="100" name="Cube 99"/>
          <p:cNvSpPr/>
          <p:nvPr/>
        </p:nvSpPr>
        <p:spPr>
          <a:xfrm>
            <a:off x="4525908" y="3128954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99816" y="2550437"/>
            <a:ext cx="160011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Absorption by filters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16832" y="2912488"/>
            <a:ext cx="0" cy="1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5877354" y="4462824"/>
            <a:ext cx="212429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Absorption power by mirror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03087" y="1050114"/>
            <a:ext cx="7011737" cy="1481263"/>
            <a:chOff x="730367" y="2046459"/>
            <a:chExt cx="7790818" cy="1645848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3" y="3158828"/>
              <a:ext cx="1272072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Water-cooled</a:t>
              </a:r>
            </a:p>
            <a:p>
              <a:r>
                <a:rPr lang="en-US" sz="1260" dirty="0"/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</p:spTree>
    <p:extLst>
      <p:ext uri="{BB962C8B-B14F-4D97-AF65-F5344CB8AC3E}">
        <p14:creationId xmlns:p14="http://schemas.microsoft.com/office/powerpoint/2010/main" val="3330407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Mirror absorption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8" name="Rectángulo 17"/>
          <p:cNvSpPr/>
          <p:nvPr/>
        </p:nvSpPr>
        <p:spPr>
          <a:xfrm>
            <a:off x="1331640" y="1011235"/>
            <a:ext cx="241765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Same material, different angles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33" y="4088643"/>
            <a:ext cx="545894" cy="579181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479301" y="1011235"/>
            <a:ext cx="236314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Same angle, different coatings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22" y="1569351"/>
            <a:ext cx="3199638" cy="22977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22" y="1488577"/>
            <a:ext cx="3305167" cy="2390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8182D6-F6A2-4102-9AC4-B68CA37D2C70}"/>
              </a:ext>
            </a:extLst>
          </p:cNvPr>
          <p:cNvSpPr txBox="1"/>
          <p:nvPr/>
        </p:nvSpPr>
        <p:spPr>
          <a:xfrm rot="16200000">
            <a:off x="7274" y="2493442"/>
            <a:ext cx="1166530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60" dirty="0"/>
              <a:t>Reflectivity</a:t>
            </a:r>
            <a:endParaRPr lang="en-GB" sz="126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20A8D-D83C-43E2-9B78-315F9F96A8D6}"/>
              </a:ext>
            </a:extLst>
          </p:cNvPr>
          <p:cNvSpPr txBox="1"/>
          <p:nvPr/>
        </p:nvSpPr>
        <p:spPr>
          <a:xfrm rot="16200000">
            <a:off x="4112572" y="2485960"/>
            <a:ext cx="1166530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60" dirty="0"/>
              <a:t>Reflectivity</a:t>
            </a:r>
            <a:endParaRPr lang="en-GB" sz="1260" dirty="0"/>
          </a:p>
        </p:txBody>
      </p:sp>
    </p:spTree>
    <p:extLst>
      <p:ext uri="{BB962C8B-B14F-4D97-AF65-F5344CB8AC3E}">
        <p14:creationId xmlns:p14="http://schemas.microsoft.com/office/powerpoint/2010/main" val="3979793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6" y="1217905"/>
            <a:ext cx="3208420" cy="2082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Mirror absorption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82065" y="1550842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942797" y="1314966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1</a:t>
            </a:r>
            <a:r>
              <a:rPr lang="en-US" sz="1260" baseline="30000" dirty="0"/>
              <a:t>st</a:t>
            </a:r>
            <a:r>
              <a:rPr lang="en-US" sz="1260" dirty="0"/>
              <a:t> Harmonic</a:t>
            </a:r>
          </a:p>
        </p:txBody>
      </p:sp>
      <p:sp>
        <p:nvSpPr>
          <p:cNvPr id="15" name="Rectángulo 17"/>
          <p:cNvSpPr/>
          <p:nvPr/>
        </p:nvSpPr>
        <p:spPr>
          <a:xfrm>
            <a:off x="1367771" y="185882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3</a:t>
            </a:r>
            <a:r>
              <a:rPr lang="en-US" sz="1260" baseline="30000" dirty="0"/>
              <a:t>rd</a:t>
            </a:r>
            <a:r>
              <a:rPr lang="en-US" sz="1260" dirty="0"/>
              <a:t> Harmonic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8201" y="1718322"/>
            <a:ext cx="1360951" cy="37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24" y="789773"/>
            <a:ext cx="2679153" cy="205914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648183" y="850245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608915" y="614368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1</a:t>
            </a:r>
            <a:r>
              <a:rPr lang="en-US" sz="1260" baseline="30000" dirty="0"/>
              <a:t>st</a:t>
            </a:r>
            <a:r>
              <a:rPr lang="en-US" sz="1260" dirty="0"/>
              <a:t> Harmonic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378" y="2936009"/>
            <a:ext cx="2696678" cy="1999512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5907412" y="312835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3</a:t>
            </a:r>
            <a:r>
              <a:rPr lang="en-US" sz="1260" baseline="30000" dirty="0"/>
              <a:t>rd</a:t>
            </a:r>
            <a:r>
              <a:rPr lang="en-US" sz="1260" dirty="0"/>
              <a:t> Harmonic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78668" y="3085088"/>
            <a:ext cx="154284" cy="13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230341" y="1997325"/>
            <a:ext cx="143332" cy="2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54338" y="3039200"/>
            <a:ext cx="1314644" cy="41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821502" y="723922"/>
            <a:ext cx="35493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Example of reflection, primarily mirrors @ 30 m</a:t>
            </a:r>
          </a:p>
        </p:txBody>
      </p:sp>
      <p:sp>
        <p:nvSpPr>
          <p:cNvPr id="31" name="Rectángulo 17"/>
          <p:cNvSpPr/>
          <p:nvPr/>
        </p:nvSpPr>
        <p:spPr>
          <a:xfrm>
            <a:off x="6393362" y="1038607"/>
            <a:ext cx="1510350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90" dirty="0"/>
              <a:t>Absorbed power 113 W</a:t>
            </a:r>
          </a:p>
        </p:txBody>
      </p:sp>
      <p:sp>
        <p:nvSpPr>
          <p:cNvPr id="40" name="Rectángulo 17"/>
          <p:cNvSpPr/>
          <p:nvPr/>
        </p:nvSpPr>
        <p:spPr>
          <a:xfrm>
            <a:off x="6354012" y="3405355"/>
            <a:ext cx="1439818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90" dirty="0"/>
              <a:t>Absorbed power 52 W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141" y="3619012"/>
            <a:ext cx="1324820" cy="11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83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absorbed by a mirror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Heat load on mirrors @ 30 m: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34" y="787079"/>
            <a:ext cx="842494" cy="626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43" y="1773488"/>
            <a:ext cx="3371135" cy="2088689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914905" y="1393120"/>
            <a:ext cx="98456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Si (7 mrad)</a:t>
            </a:r>
          </a:p>
        </p:txBody>
      </p:sp>
      <p:sp>
        <p:nvSpPr>
          <p:cNvPr id="11" name="Rectángulo 17"/>
          <p:cNvSpPr/>
          <p:nvPr/>
        </p:nvSpPr>
        <p:spPr>
          <a:xfrm>
            <a:off x="5416191" y="1400667"/>
            <a:ext cx="261962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Diamond (100 </a:t>
            </a:r>
            <a:r>
              <a:rPr lang="en-US" sz="126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260" dirty="0">
                <a:solidFill>
                  <a:srgbClr val="002060"/>
                </a:solidFill>
              </a:rPr>
              <a:t>m) + Rh (3 mrad)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404" y="1845299"/>
            <a:ext cx="3399425" cy="20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0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Other optical elements in XOPPY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Multilayers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1464023"/>
            <a:ext cx="1898686" cy="982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21502" y="2659313"/>
                <a:ext cx="1699927" cy="522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4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94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945" dirty="0"/>
                            <m:t> </m:t>
                          </m:r>
                          <m:r>
                            <a:rPr lang="en-US" sz="945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945" i="1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94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94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94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945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945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45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945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2" y="2659313"/>
                <a:ext cx="1699927" cy="522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627" y="886763"/>
            <a:ext cx="2657095" cy="168046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128484" y="1027276"/>
            <a:ext cx="1399742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60" dirty="0"/>
              <a:t>[W(2.5)/Si(2.5)]</a:t>
            </a:r>
            <a:r>
              <a:rPr lang="en-GB" sz="1260" baseline="-25000" dirty="0"/>
              <a:t>50</a:t>
            </a:r>
          </a:p>
          <a:p>
            <a:endParaRPr lang="en-US" sz="1260" dirty="0"/>
          </a:p>
          <a:p>
            <a:r>
              <a:rPr lang="en-US" sz="1260" dirty="0"/>
              <a:t>1.4</a:t>
            </a:r>
            <a:r>
              <a:rPr lang="en-US" sz="1260" baseline="30000" dirty="0"/>
              <a:t>o</a:t>
            </a:r>
            <a:endParaRPr lang="en-GB" sz="126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1809141"/>
            <a:ext cx="2589078" cy="19229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077" y="3025401"/>
            <a:ext cx="2592195" cy="166872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312771" y="2625584"/>
            <a:ext cx="32404" cy="29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658431" y="2213775"/>
            <a:ext cx="242163" cy="3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147" y="678753"/>
            <a:ext cx="488075" cy="5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26" y="2154259"/>
            <a:ext cx="3002429" cy="191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Other optical elements in XOPPY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Crystals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7" y="1100314"/>
            <a:ext cx="388843" cy="4790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26062" y="2247714"/>
            <a:ext cx="67037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80" dirty="0"/>
              <a:t>Si (111)</a:t>
            </a:r>
          </a:p>
          <a:p>
            <a:r>
              <a:rPr lang="es-MX" sz="1080" dirty="0"/>
              <a:t>22 keV</a:t>
            </a:r>
            <a:endParaRPr lang="en-GB" sz="1080" dirty="0"/>
          </a:p>
        </p:txBody>
      </p:sp>
      <p:sp>
        <p:nvSpPr>
          <p:cNvPr id="15" name="Rectangle 14"/>
          <p:cNvSpPr/>
          <p:nvPr/>
        </p:nvSpPr>
        <p:spPr>
          <a:xfrm>
            <a:off x="6192180" y="1579324"/>
            <a:ext cx="105990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80" dirty="0" err="1"/>
              <a:t>Rocking</a:t>
            </a:r>
            <a:r>
              <a:rPr lang="es-MX" sz="1080" dirty="0"/>
              <a:t> curve</a:t>
            </a:r>
            <a:endParaRPr lang="en-GB" sz="108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846" y="2154259"/>
            <a:ext cx="2786710" cy="2006231"/>
          </a:xfrm>
          <a:prstGeom prst="rect">
            <a:avLst/>
          </a:prstGeom>
        </p:spPr>
      </p:pic>
      <p:pic>
        <p:nvPicPr>
          <p:cNvPr id="11" name="Picture 10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83770" y="777160"/>
            <a:ext cx="1296144" cy="1246564"/>
          </a:xfrm>
          <a:prstGeom prst="rect">
            <a:avLst/>
          </a:prstGeom>
          <a:noFill/>
        </p:spPr>
      </p:pic>
      <p:sp>
        <p:nvSpPr>
          <p:cNvPr id="13" name="Rectángulo 17"/>
          <p:cNvSpPr/>
          <p:nvPr/>
        </p:nvSpPr>
        <p:spPr>
          <a:xfrm>
            <a:off x="1616633" y="638660"/>
            <a:ext cx="150393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Bragg or reflection</a:t>
            </a:r>
          </a:p>
        </p:txBody>
      </p:sp>
      <p:sp>
        <p:nvSpPr>
          <p:cNvPr id="17" name="Cube 16"/>
          <p:cNvSpPr/>
          <p:nvPr/>
        </p:nvSpPr>
        <p:spPr>
          <a:xfrm rot="20838084">
            <a:off x="6288690" y="1230357"/>
            <a:ext cx="368251" cy="105916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695463" y="1186603"/>
            <a:ext cx="38884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7"/>
          <p:cNvSpPr/>
          <p:nvPr/>
        </p:nvSpPr>
        <p:spPr>
          <a:xfrm>
            <a:off x="5532866" y="756770"/>
            <a:ext cx="238238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Double crystal monochromator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881255" y="1255482"/>
            <a:ext cx="586625" cy="8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455503" y="1165167"/>
            <a:ext cx="239960" cy="930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rot="20838084">
            <a:off x="6558609" y="1085482"/>
            <a:ext cx="368251" cy="105916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448382" y="1722635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Calculation of flux at the sample position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538933" y="888978"/>
            <a:ext cx="7200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KB slits</a:t>
            </a:r>
          </a:p>
          <a:p>
            <a:r>
              <a:rPr lang="en-US" sz="126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27895" y="1288554"/>
            <a:ext cx="7011737" cy="1733095"/>
            <a:chOff x="730367" y="2166984"/>
            <a:chExt cx="7790818" cy="1925661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73360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32372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62651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481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8125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5299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19475" y="3336054"/>
              <a:ext cx="58240" cy="31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62159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Ni coated</a:t>
              </a:r>
            </a:p>
            <a:p>
              <a:r>
                <a:rPr lang="en-US" sz="126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700"/>
              <a:ext cx="345728" cy="748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480621" y="1849121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4" name="Rectangle 153"/>
          <p:cNvSpPr/>
          <p:nvPr/>
        </p:nvSpPr>
        <p:spPr>
          <a:xfrm>
            <a:off x="5351821" y="1761082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5" name="Rectangle 154"/>
          <p:cNvSpPr/>
          <p:nvPr/>
        </p:nvSpPr>
        <p:spPr>
          <a:xfrm>
            <a:off x="5489835" y="1746026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72" name="Rectángulo 17"/>
          <p:cNvSpPr/>
          <p:nvPr/>
        </p:nvSpPr>
        <p:spPr>
          <a:xfrm>
            <a:off x="4239111" y="2620384"/>
            <a:ext cx="215796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529392" y="1468583"/>
            <a:ext cx="14141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10848" y="1139243"/>
            <a:ext cx="75052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821182" y="2274311"/>
            <a:ext cx="1011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ESRF-ID21</a:t>
            </a:r>
          </a:p>
          <a:p>
            <a:r>
              <a:rPr lang="en-US" sz="1260" dirty="0"/>
              <a:t>5 keV</a:t>
            </a:r>
          </a:p>
        </p:txBody>
      </p:sp>
    </p:spTree>
    <p:extLst>
      <p:ext uri="{BB962C8B-B14F-4D97-AF65-F5344CB8AC3E}">
        <p14:creationId xmlns:p14="http://schemas.microsoft.com/office/powerpoint/2010/main" val="1945735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448382" y="1722635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Calculation of flux at the sample position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538933" y="888978"/>
            <a:ext cx="7200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KB slits</a:t>
            </a:r>
          </a:p>
          <a:p>
            <a:r>
              <a:rPr lang="en-US" sz="126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27895" y="1288554"/>
            <a:ext cx="7011737" cy="1733095"/>
            <a:chOff x="730367" y="2166984"/>
            <a:chExt cx="7790818" cy="1925661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73360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32372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62651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481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8125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5299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19475" y="3336054"/>
              <a:ext cx="58240" cy="31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62159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Ni coated</a:t>
              </a:r>
            </a:p>
            <a:p>
              <a:r>
                <a:rPr lang="en-US" sz="126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700"/>
              <a:ext cx="345728" cy="748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480621" y="1849121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4" name="Rectangle 153"/>
          <p:cNvSpPr/>
          <p:nvPr/>
        </p:nvSpPr>
        <p:spPr>
          <a:xfrm>
            <a:off x="5351821" y="1761082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5" name="Rectangle 154"/>
          <p:cNvSpPr/>
          <p:nvPr/>
        </p:nvSpPr>
        <p:spPr>
          <a:xfrm>
            <a:off x="5489835" y="1746026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72" name="Rectángulo 17"/>
          <p:cNvSpPr/>
          <p:nvPr/>
        </p:nvSpPr>
        <p:spPr>
          <a:xfrm>
            <a:off x="4239111" y="2620384"/>
            <a:ext cx="215796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529392" y="1468583"/>
            <a:ext cx="14141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10848" y="1139243"/>
            <a:ext cx="75052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821182" y="2274311"/>
            <a:ext cx="1011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ESRF-ID21</a:t>
            </a:r>
          </a:p>
          <a:p>
            <a:r>
              <a:rPr lang="en-US" sz="1260" dirty="0"/>
              <a:t>5 keV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241" y="3283232"/>
            <a:ext cx="6437948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8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concepts (hand calculations)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00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The Beam: Spectrum and Size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82FB1-58D9-4D7C-85F7-886EAC37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0" y="3435290"/>
            <a:ext cx="2212303" cy="1426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6712C-5260-4ABB-B333-AFAB2B1A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60" y="3133990"/>
            <a:ext cx="1178497" cy="156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/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Size: FWHM </a:t>
                </a:r>
              </a:p>
              <a:p>
                <a:r>
                  <a:rPr lang="en-US" dirty="0"/>
                  <a:t>If profile is Gaussian </a:t>
                </a:r>
              </a:p>
              <a:p>
                <a:r>
                  <a:rPr lang="en-US" dirty="0"/>
                  <a:t>FWHM = 2.355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blipFill>
                <a:blip r:embed="rId4"/>
                <a:stretch>
                  <a:fillRect l="-984"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623B21-C9D9-4ED8-9E79-1633C1B113AC}"/>
              </a:ext>
            </a:extLst>
          </p:cNvPr>
          <p:cNvCxnSpPr>
            <a:cxnSpLocks/>
          </p:cNvCxnSpPr>
          <p:nvPr/>
        </p:nvCxnSpPr>
        <p:spPr>
          <a:xfrm>
            <a:off x="5382126" y="4299284"/>
            <a:ext cx="68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8262D-94F7-4EFC-B71F-AB3A44F24BA2}"/>
              </a:ext>
            </a:extLst>
          </p:cNvPr>
          <p:cNvCxnSpPr>
            <a:cxnSpLocks/>
          </p:cNvCxnSpPr>
          <p:nvPr/>
        </p:nvCxnSpPr>
        <p:spPr>
          <a:xfrm flipH="1">
            <a:off x="6454814" y="4299284"/>
            <a:ext cx="740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7214D-3914-4B79-88DB-CAE21F157C7D}"/>
              </a:ext>
            </a:extLst>
          </p:cNvPr>
          <p:cNvCxnSpPr>
            <a:cxnSpLocks/>
          </p:cNvCxnSpPr>
          <p:nvPr/>
        </p:nvCxnSpPr>
        <p:spPr>
          <a:xfrm>
            <a:off x="5839326" y="3529263"/>
            <a:ext cx="1009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3FC067-EFE1-43B6-95FE-25DAA881670A}"/>
              </a:ext>
            </a:extLst>
          </p:cNvPr>
          <p:cNvCxnSpPr>
            <a:cxnSpLocks/>
          </p:cNvCxnSpPr>
          <p:nvPr/>
        </p:nvCxnSpPr>
        <p:spPr>
          <a:xfrm flipH="1" flipV="1">
            <a:off x="6259108" y="3004403"/>
            <a:ext cx="1" cy="87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1572F4-2715-4A8D-975E-FDC443C47AAE}"/>
              </a:ext>
            </a:extLst>
          </p:cNvPr>
          <p:cNvSpPr txBox="1"/>
          <p:nvPr/>
        </p:nvSpPr>
        <p:spPr>
          <a:xfrm>
            <a:off x="6824849" y="337537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49759-4B45-46D5-AF5B-4FADE9821F8D}"/>
              </a:ext>
            </a:extLst>
          </p:cNvPr>
          <p:cNvSpPr txBox="1"/>
          <p:nvPr/>
        </p:nvSpPr>
        <p:spPr>
          <a:xfrm>
            <a:off x="6272409" y="291530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42719" y="757634"/>
            <a:ext cx="8084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>
                <a:hlinkClick r:id="rId5"/>
              </a:rPr>
              <a:t>light beam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or </a:t>
            </a:r>
            <a:r>
              <a:rPr lang="en-US" b="1" dirty="0"/>
              <a:t>beam of light</a:t>
            </a:r>
            <a:r>
              <a:rPr lang="en-US" dirty="0"/>
              <a:t> is a directional projection of light energy radiating from a light source.</a:t>
            </a:r>
          </a:p>
          <a:p>
            <a:endParaRPr lang="en-US" dirty="0"/>
          </a:p>
          <a:p>
            <a:r>
              <a:rPr lang="en-US" dirty="0"/>
              <a:t>Collection of particles [photons]</a:t>
            </a:r>
          </a:p>
          <a:p>
            <a:r>
              <a:rPr lang="en-US" dirty="0"/>
              <a:t>Collection of waves</a:t>
            </a:r>
          </a:p>
          <a:p>
            <a:endParaRPr lang="en-US" dirty="0"/>
          </a:p>
          <a:p>
            <a:r>
              <a:rPr lang="en-US" dirty="0"/>
              <a:t>The main parameters can be represented: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histograms if they are discrete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functions if they are continuous variables</a:t>
            </a:r>
          </a:p>
          <a:p>
            <a:endParaRPr lang="en-US" dirty="0"/>
          </a:p>
          <a:p>
            <a:r>
              <a:rPr lang="en-US" dirty="0"/>
              <a:t>               S</a:t>
            </a:r>
            <a:r>
              <a:rPr lang="en-GB" dirty="0" err="1"/>
              <a:t>pectrum</a:t>
            </a:r>
            <a:r>
              <a:rPr lang="en-GB" dirty="0"/>
              <a:t> I(E)                                                                 Beam profile I(</a:t>
            </a:r>
            <a:r>
              <a:rPr lang="en-GB" dirty="0" err="1"/>
              <a:t>x,y</a:t>
            </a:r>
            <a:r>
              <a:rPr lang="en-GB" dirty="0"/>
              <a:t>)  [cartesian]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451859-F908-47C4-8AC2-1688CFB0ED82}"/>
              </a:ext>
            </a:extLst>
          </p:cNvPr>
          <p:cNvSpPr/>
          <p:nvPr/>
        </p:nvSpPr>
        <p:spPr>
          <a:xfrm>
            <a:off x="3224273" y="3683151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ED7BED8-F826-4B8F-B608-A2C46361D702}"/>
              </a:ext>
            </a:extLst>
          </p:cNvPr>
          <p:cNvSpPr/>
          <p:nvPr/>
        </p:nvSpPr>
        <p:spPr>
          <a:xfrm rot="10800000">
            <a:off x="5073031" y="3711787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4EF58-3C97-43CA-AD93-AF7413962436}"/>
              </a:ext>
            </a:extLst>
          </p:cNvPr>
          <p:cNvSpPr txBox="1"/>
          <p:nvPr/>
        </p:nvSpPr>
        <p:spPr>
          <a:xfrm>
            <a:off x="3618352" y="363313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I(</a:t>
            </a:r>
            <a:r>
              <a:rPr lang="en-US" dirty="0" err="1"/>
              <a:t>E,x,y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CORRELATED!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63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Estimate Flux and size (H, V) from the source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7675" y="719551"/>
            <a:ext cx="2878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Flux</a:t>
            </a:r>
            <a:r>
              <a:rPr lang="en-US" dirty="0"/>
              <a:t>: Photons per second per (variable) bandwidth (0.1% E)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0D8DCC-FA0F-46CA-B6C0-EE1B14F0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64" y="1960843"/>
            <a:ext cx="2143571" cy="2838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C6A784-C412-4F40-B5D2-2CF2D82F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37" y="577580"/>
            <a:ext cx="2019615" cy="1330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F9DC6-DA48-4CCE-9BED-300DEC6A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51" y="1381911"/>
            <a:ext cx="2435800" cy="1589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508F3-F0C9-4659-BB03-2A7233162C3A}"/>
              </a:ext>
            </a:extLst>
          </p:cNvPr>
          <p:cNvSpPr txBox="1"/>
          <p:nvPr/>
        </p:nvSpPr>
        <p:spPr>
          <a:xfrm>
            <a:off x="57675" y="3072458"/>
            <a:ext cx="3928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Source: 2.9 10</a:t>
            </a:r>
            <a:r>
              <a:rPr lang="en-US" baseline="30000" dirty="0"/>
              <a:t>14</a:t>
            </a:r>
            <a:r>
              <a:rPr lang="en-US" dirty="0"/>
              <a:t> photons/s/ (0.001 bandwidth)</a:t>
            </a:r>
          </a:p>
          <a:p>
            <a:r>
              <a:rPr lang="en-US" dirty="0"/>
              <a:t>ML monochromator DE/E=0.01, therefore:</a:t>
            </a:r>
          </a:p>
          <a:p>
            <a:r>
              <a:rPr lang="en-US" dirty="0"/>
              <a:t>2.9 10</a:t>
            </a:r>
            <a:r>
              <a:rPr lang="en-US" baseline="30000" dirty="0"/>
              <a:t>15</a:t>
            </a:r>
            <a:r>
              <a:rPr lang="en-US" dirty="0"/>
              <a:t> photons/s (integrated)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5C09E-EC84-4F02-A9A2-A6099EFC4A86}"/>
              </a:ext>
            </a:extLst>
          </p:cNvPr>
          <p:cNvSpPr txBox="1"/>
          <p:nvPr/>
        </p:nvSpPr>
        <p:spPr>
          <a:xfrm>
            <a:off x="6910310" y="2596795"/>
            <a:ext cx="19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71 x 10 um^2 (H x V)</a:t>
            </a:r>
          </a:p>
          <a:p>
            <a:r>
              <a:rPr lang="en-US" dirty="0"/>
              <a:t>16 x 12 urad^2 (H x V)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22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US" sz="2400" dirty="0"/>
              <a:t>How does the beam propagates in free space? 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F8D46-07FF-4054-8BC1-F941C266EE6B}"/>
              </a:ext>
            </a:extLst>
          </p:cNvPr>
          <p:cNvSpPr txBox="1"/>
          <p:nvPr/>
        </p:nvSpPr>
        <p:spPr>
          <a:xfrm>
            <a:off x="663995" y="2921335"/>
            <a:ext cx="78160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If rays: Need direction or angle and propagates as a straight line (without changing the intensity)</a:t>
            </a:r>
          </a:p>
          <a:p>
            <a:r>
              <a:rPr lang="en-US" sz="1100" dirty="0"/>
              <a:t>If waves we need an integral propagator: Fresnel etc. (changing the intensity distribution, conserving the integrated intensity</a:t>
            </a:r>
          </a:p>
          <a:p>
            <a:endParaRPr lang="en-US" sz="11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F64C40E-10A8-41D6-99CC-36F1542880C3}"/>
              </a:ext>
            </a:extLst>
          </p:cNvPr>
          <p:cNvSpPr/>
          <p:nvPr/>
        </p:nvSpPr>
        <p:spPr>
          <a:xfrm rot="16200000">
            <a:off x="2958049" y="-182986"/>
            <a:ext cx="945295" cy="2826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924DD-0A5F-43C0-9CFF-2CF6C6DB76CB}"/>
              </a:ext>
            </a:extLst>
          </p:cNvPr>
          <p:cNvCxnSpPr/>
          <p:nvPr/>
        </p:nvCxnSpPr>
        <p:spPr>
          <a:xfrm>
            <a:off x="3168316" y="757766"/>
            <a:ext cx="0" cy="138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B1CD5B-106E-4A00-B010-0F64F049F1B8}"/>
              </a:ext>
            </a:extLst>
          </p:cNvPr>
          <p:cNvCxnSpPr>
            <a:cxnSpLocks/>
          </p:cNvCxnSpPr>
          <p:nvPr/>
        </p:nvCxnSpPr>
        <p:spPr>
          <a:xfrm>
            <a:off x="4844095" y="616393"/>
            <a:ext cx="0" cy="152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C2A4A81-898B-4CAF-8AC4-745B21121507}"/>
              </a:ext>
            </a:extLst>
          </p:cNvPr>
          <p:cNvSpPr/>
          <p:nvPr/>
        </p:nvSpPr>
        <p:spPr>
          <a:xfrm>
            <a:off x="2979827" y="2141621"/>
            <a:ext cx="376978" cy="344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DDCCE-4262-44F4-99CA-E308D1EF3D9D}"/>
              </a:ext>
            </a:extLst>
          </p:cNvPr>
          <p:cNvSpPr/>
          <p:nvPr/>
        </p:nvSpPr>
        <p:spPr>
          <a:xfrm>
            <a:off x="4344485" y="1834666"/>
            <a:ext cx="999219" cy="89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?</a:t>
            </a:r>
            <a:endParaRPr lang="en-GB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27CB1A-9E79-4DCA-B494-DEB6DDE61EF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353647" y="575246"/>
            <a:ext cx="1303537" cy="59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40DE3B-4B1F-4F16-B714-9639C7F2CEB9}"/>
              </a:ext>
            </a:extLst>
          </p:cNvPr>
          <p:cNvCxnSpPr/>
          <p:nvPr/>
        </p:nvCxnSpPr>
        <p:spPr>
          <a:xfrm>
            <a:off x="3481137" y="2314073"/>
            <a:ext cx="770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43D160-E878-4413-B4D3-FEC5284F28EA}"/>
              </a:ext>
            </a:extLst>
          </p:cNvPr>
          <p:cNvSpPr txBox="1"/>
          <p:nvPr/>
        </p:nvSpPr>
        <p:spPr>
          <a:xfrm>
            <a:off x="2979827" y="48106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z1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02D7BA-AA57-4AD8-86A1-A2FC3EDFDE8B}"/>
              </a:ext>
            </a:extLst>
          </p:cNvPr>
          <p:cNvSpPr txBox="1"/>
          <p:nvPr/>
        </p:nvSpPr>
        <p:spPr>
          <a:xfrm>
            <a:off x="236620" y="3533311"/>
            <a:ext cx="8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know how to propagate, we can define Brightness or Brilliance:</a:t>
            </a:r>
          </a:p>
          <a:p>
            <a:r>
              <a:rPr lang="en-US" dirty="0"/>
              <a:t>peak intensity, on-axis, and far away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43CD09-BC65-47AB-A47B-71496B11249A}"/>
              </a:ext>
            </a:extLst>
          </p:cNvPr>
          <p:cNvSpPr/>
          <p:nvPr/>
        </p:nvSpPr>
        <p:spPr>
          <a:xfrm>
            <a:off x="1527374" y="4262053"/>
            <a:ext cx="45719" cy="247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2F727F8-566F-4262-8895-44296B66F810}"/>
              </a:ext>
            </a:extLst>
          </p:cNvPr>
          <p:cNvCxnSpPr/>
          <p:nvPr/>
        </p:nvCxnSpPr>
        <p:spPr>
          <a:xfrm>
            <a:off x="1826794" y="4388608"/>
            <a:ext cx="48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2835E0-9138-4880-AC14-8D468B96B428}"/>
              </a:ext>
            </a:extLst>
          </p:cNvPr>
          <p:cNvCxnSpPr/>
          <p:nvPr/>
        </p:nvCxnSpPr>
        <p:spPr>
          <a:xfrm>
            <a:off x="1880939" y="4509415"/>
            <a:ext cx="373820" cy="12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BA2354B-2A66-45AC-93F3-D2834482F842}"/>
              </a:ext>
            </a:extLst>
          </p:cNvPr>
          <p:cNvCxnSpPr>
            <a:cxnSpLocks/>
          </p:cNvCxnSpPr>
          <p:nvPr/>
        </p:nvCxnSpPr>
        <p:spPr>
          <a:xfrm flipV="1">
            <a:off x="1826794" y="4151742"/>
            <a:ext cx="370971" cy="11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0E1DAB-9B96-4BFA-AD4C-C72BFC32D6B5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1527374" y="4344349"/>
            <a:ext cx="4416222" cy="41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1E0A9D5-7645-45F0-A53A-FEAD79851F17}"/>
              </a:ext>
            </a:extLst>
          </p:cNvPr>
          <p:cNvSpPr/>
          <p:nvPr/>
        </p:nvSpPr>
        <p:spPr>
          <a:xfrm>
            <a:off x="5799217" y="4066278"/>
            <a:ext cx="88232" cy="1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5901053-30D0-4AA7-A0E5-17ACC4C1575C}"/>
              </a:ext>
            </a:extLst>
          </p:cNvPr>
          <p:cNvSpPr/>
          <p:nvPr/>
        </p:nvSpPr>
        <p:spPr>
          <a:xfrm>
            <a:off x="5799217" y="4438151"/>
            <a:ext cx="88232" cy="1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5484B8-747A-4D79-9275-CD033C85864D}"/>
              </a:ext>
            </a:extLst>
          </p:cNvPr>
          <p:cNvSpPr txBox="1"/>
          <p:nvPr/>
        </p:nvSpPr>
        <p:spPr>
          <a:xfrm>
            <a:off x="6158944" y="4244273"/>
            <a:ext cx="29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[photons/s/0.1%bw/mm^2/mrad^2]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47739E-CF2A-4D75-9C08-190DF4FE4345}"/>
                  </a:ext>
                </a:extLst>
              </p:cNvPr>
              <p:cNvSpPr txBox="1"/>
              <p:nvPr/>
            </p:nvSpPr>
            <p:spPr>
              <a:xfrm>
                <a:off x="1319166" y="4537172"/>
                <a:ext cx="4540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𝑑𝐴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47739E-CF2A-4D75-9C08-190DF4FE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166" y="4537172"/>
                <a:ext cx="454099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90D32C-B766-4D52-870E-74EC556C099D}"/>
                  </a:ext>
                </a:extLst>
              </p:cNvPr>
              <p:cNvSpPr txBox="1"/>
              <p:nvPr/>
            </p:nvSpPr>
            <p:spPr>
              <a:xfrm>
                <a:off x="5588117" y="4636167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90D32C-B766-4D52-870E-74EC556C0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17" y="4636167"/>
                <a:ext cx="46038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7CA68F3-06F1-4BA1-8663-2D5799442BCD}"/>
              </a:ext>
            </a:extLst>
          </p:cNvPr>
          <p:cNvSpPr txBox="1"/>
          <p:nvPr/>
        </p:nvSpPr>
        <p:spPr>
          <a:xfrm>
            <a:off x="4657184" y="42135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AB6D6-8D42-4AFE-B848-2A39073F3070}"/>
              </a:ext>
            </a:extLst>
          </p:cNvPr>
          <p:cNvSpPr/>
          <p:nvPr/>
        </p:nvSpPr>
        <p:spPr>
          <a:xfrm>
            <a:off x="1935500" y="931333"/>
            <a:ext cx="1232811" cy="554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70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CF0EA-8A1D-4354-9B76-0E25E9AB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5" y="1729154"/>
            <a:ext cx="2054504" cy="6334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C8E4DE9-B12B-4C4C-B4EE-7541AB0013A1}"/>
              </a:ext>
            </a:extLst>
          </p:cNvPr>
          <p:cNvSpPr txBox="1">
            <a:spLocks/>
          </p:cNvSpPr>
          <p:nvPr/>
        </p:nvSpPr>
        <p:spPr>
          <a:xfrm>
            <a:off x="0" y="8626"/>
            <a:ext cx="9039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How the beam propagates through components – Optical Elements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E0D10-2078-4720-857A-FA9D6510C762}"/>
              </a:ext>
            </a:extLst>
          </p:cNvPr>
          <p:cNvSpPr txBox="1"/>
          <p:nvPr/>
        </p:nvSpPr>
        <p:spPr>
          <a:xfrm>
            <a:off x="263772" y="848596"/>
            <a:ext cx="87022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Crop (slits)                                                   Focus (change propagation)                           Attenuate/Reflect</a:t>
            </a:r>
            <a:endParaRPr lang="en-US" sz="1100" dirty="0"/>
          </a:p>
          <a:p>
            <a:r>
              <a:rPr lang="en-US" sz="1100" dirty="0"/>
              <a:t>Redefine size                                                change the direction                                            change the intensity</a:t>
            </a:r>
          </a:p>
          <a:p>
            <a:endParaRPr lang="en-US" sz="1100" dirty="0"/>
          </a:p>
          <a:p>
            <a:r>
              <a:rPr lang="en-US" sz="1100" dirty="0"/>
              <a:t>IDEAL SLIT                                                  IDEAL LENS                                                         ATTENUATOR / MIRROR</a:t>
            </a:r>
          </a:p>
          <a:p>
            <a:endParaRPr lang="en-US" sz="1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D06D36-6302-4DCA-9E12-589C97B5EA83}"/>
              </a:ext>
            </a:extLst>
          </p:cNvPr>
          <p:cNvGrpSpPr/>
          <p:nvPr/>
        </p:nvGrpSpPr>
        <p:grpSpPr>
          <a:xfrm>
            <a:off x="5925136" y="1754519"/>
            <a:ext cx="2308879" cy="1216214"/>
            <a:chOff x="4430879" y="3269623"/>
            <a:chExt cx="2651666" cy="15851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6F9F3B-CD5B-4923-BB00-BC7079DFF9EB}"/>
                </a:ext>
              </a:extLst>
            </p:cNvPr>
            <p:cNvSpPr txBox="1"/>
            <p:nvPr/>
          </p:nvSpPr>
          <p:spPr>
            <a:xfrm>
              <a:off x="4974292" y="4568546"/>
              <a:ext cx="2004958" cy="2862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US" sz="1260" kern="1200" dirty="0">
                  <a:solidFill>
                    <a:srgbClr val="002060"/>
                  </a:solidFill>
                  <a:ea typeface="+mn-ea"/>
                  <a:cs typeface="+mn-cs"/>
                </a:rPr>
                <a:t>material &amp; density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1D6A5B-A44A-42ED-B2B5-BC5841786ABA}"/>
                </a:ext>
              </a:extLst>
            </p:cNvPr>
            <p:cNvGrpSpPr/>
            <p:nvPr/>
          </p:nvGrpSpPr>
          <p:grpSpPr>
            <a:xfrm>
              <a:off x="4430879" y="3269623"/>
              <a:ext cx="2651666" cy="1277488"/>
              <a:chOff x="4430879" y="3269623"/>
              <a:chExt cx="2651666" cy="1277488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C3A33CD-5EC7-4937-B7EA-105DFDC04609}"/>
                  </a:ext>
                </a:extLst>
              </p:cNvPr>
              <p:cNvCxnSpPr/>
              <p:nvPr/>
            </p:nvCxnSpPr>
            <p:spPr>
              <a:xfrm>
                <a:off x="4870999" y="4123582"/>
                <a:ext cx="2211546" cy="0"/>
              </a:xfrm>
              <a:prstGeom prst="line">
                <a:avLst/>
              </a:prstGeom>
              <a:ln w="57150">
                <a:solidFill>
                  <a:srgbClr val="ED77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092C14-1AAF-48AD-B78A-F254A3FB68DA}"/>
                  </a:ext>
                </a:extLst>
              </p:cNvPr>
              <p:cNvSpPr txBox="1"/>
              <p:nvPr/>
            </p:nvSpPr>
            <p:spPr>
              <a:xfrm>
                <a:off x="5508849" y="3269623"/>
                <a:ext cx="1184547" cy="313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822960">
                  <a:buClrTx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thickness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5B8D8E-69F8-4D92-AD47-5809B61F2EC5}"/>
                  </a:ext>
                </a:extLst>
              </p:cNvPr>
              <p:cNvSpPr txBox="1"/>
              <p:nvPr/>
            </p:nvSpPr>
            <p:spPr>
              <a:xfrm>
                <a:off x="4430879" y="3735724"/>
                <a:ext cx="1077970" cy="535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822960">
                  <a:buClrTx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X-ray beam</a:t>
                </a:r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8479B88C-5D0C-4C79-A99F-DCC611C5DA79}"/>
                  </a:ext>
                </a:extLst>
              </p:cNvPr>
              <p:cNvSpPr/>
              <p:nvPr/>
            </p:nvSpPr>
            <p:spPr>
              <a:xfrm>
                <a:off x="5948969" y="3716900"/>
                <a:ext cx="154472" cy="830211"/>
              </a:xfrm>
              <a:prstGeom prst="cube">
                <a:avLst/>
              </a:prstGeom>
              <a:solidFill>
                <a:srgbClr val="7030A0">
                  <a:alpha val="57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C4A0957-ADDD-44B5-8DD8-3AE5FB40AB19}"/>
                  </a:ext>
                </a:extLst>
              </p:cNvPr>
              <p:cNvCxnSpPr/>
              <p:nvPr/>
            </p:nvCxnSpPr>
            <p:spPr>
              <a:xfrm>
                <a:off x="5752463" y="3638514"/>
                <a:ext cx="243027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6EB68B-48B7-4F46-8FCB-3F08D0D483AF}"/>
                  </a:ext>
                </a:extLst>
              </p:cNvPr>
              <p:cNvCxnSpPr/>
              <p:nvPr/>
            </p:nvCxnSpPr>
            <p:spPr>
              <a:xfrm flipH="1">
                <a:off x="6097280" y="3638515"/>
                <a:ext cx="225352" cy="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FD2EFF-A96E-4B64-94B2-57118DB0D943}"/>
                  </a:ext>
                </a:extLst>
              </p:cNvPr>
              <p:cNvCxnSpPr/>
              <p:nvPr/>
            </p:nvCxnSpPr>
            <p:spPr>
              <a:xfrm>
                <a:off x="5989226" y="3532358"/>
                <a:ext cx="0" cy="25922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5D28A6-0AF4-494C-B1E0-B3EFC61ACEE6}"/>
                  </a:ext>
                </a:extLst>
              </p:cNvPr>
              <p:cNvCxnSpPr/>
              <p:nvPr/>
            </p:nvCxnSpPr>
            <p:spPr>
              <a:xfrm>
                <a:off x="6086436" y="3528465"/>
                <a:ext cx="0" cy="25922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261F30-0732-4B75-889F-6E6385031CB1}"/>
              </a:ext>
            </a:extLst>
          </p:cNvPr>
          <p:cNvCxnSpPr>
            <a:cxnSpLocks/>
          </p:cNvCxnSpPr>
          <p:nvPr/>
        </p:nvCxnSpPr>
        <p:spPr>
          <a:xfrm>
            <a:off x="4048239" y="1870307"/>
            <a:ext cx="6944" cy="9787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0114F9-5296-47E9-B495-40048ACD216C}"/>
              </a:ext>
            </a:extLst>
          </p:cNvPr>
          <p:cNvCxnSpPr>
            <a:cxnSpLocks/>
          </p:cNvCxnSpPr>
          <p:nvPr/>
        </p:nvCxnSpPr>
        <p:spPr>
          <a:xfrm>
            <a:off x="4055183" y="2849106"/>
            <a:ext cx="119072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44FF37A-AF1B-4BAD-B484-47D838669A4A}"/>
              </a:ext>
            </a:extLst>
          </p:cNvPr>
          <p:cNvSpPr txBox="1"/>
          <p:nvPr/>
        </p:nvSpPr>
        <p:spPr>
          <a:xfrm>
            <a:off x="4774618" y="2504486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92CA5E-794F-46D4-B051-177492ED7D66}"/>
              </a:ext>
            </a:extLst>
          </p:cNvPr>
          <p:cNvCxnSpPr/>
          <p:nvPr/>
        </p:nvCxnSpPr>
        <p:spPr>
          <a:xfrm>
            <a:off x="2660777" y="2346849"/>
            <a:ext cx="2804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BED0F2-B0BC-4225-8F3B-41D333C8E5C4}"/>
              </a:ext>
            </a:extLst>
          </p:cNvPr>
          <p:cNvCxnSpPr>
            <a:cxnSpLocks/>
          </p:cNvCxnSpPr>
          <p:nvPr/>
        </p:nvCxnSpPr>
        <p:spPr>
          <a:xfrm flipV="1">
            <a:off x="2676444" y="2005004"/>
            <a:ext cx="1378739" cy="27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E18D11-3038-409C-8BBF-846686F8210F}"/>
              </a:ext>
            </a:extLst>
          </p:cNvPr>
          <p:cNvCxnSpPr/>
          <p:nvPr/>
        </p:nvCxnSpPr>
        <p:spPr>
          <a:xfrm flipH="1" flipV="1">
            <a:off x="4039516" y="2005003"/>
            <a:ext cx="1206396" cy="341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EDAF71-A121-46C7-B4A4-9B1FC548FF4C}"/>
              </a:ext>
            </a:extLst>
          </p:cNvPr>
          <p:cNvCxnSpPr>
            <a:cxnSpLocks/>
          </p:cNvCxnSpPr>
          <p:nvPr/>
        </p:nvCxnSpPr>
        <p:spPr>
          <a:xfrm>
            <a:off x="2646348" y="2651494"/>
            <a:ext cx="1386572" cy="9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224E56-7954-4D5C-9FB2-40C7F4EED059}"/>
              </a:ext>
            </a:extLst>
          </p:cNvPr>
          <p:cNvCxnSpPr>
            <a:cxnSpLocks/>
          </p:cNvCxnSpPr>
          <p:nvPr/>
        </p:nvCxnSpPr>
        <p:spPr>
          <a:xfrm flipV="1">
            <a:off x="4032920" y="2346850"/>
            <a:ext cx="1197325" cy="304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3" descr="https://latex.codecogs.com/gif.latex?%5Cdpi%7B150%7D%20%5Csin%5Ctheta_1%20%3D%20%281-%5Cdelta%29%20%5Csin%5Ctheta_2">
            <a:extLst>
              <a:ext uri="{FF2B5EF4-FFF2-40B4-BE49-F238E27FC236}">
                <a16:creationId xmlns:a16="http://schemas.microsoft.com/office/drawing/2014/main" id="{206B442B-CE8A-4EA5-8EFB-D2E581E8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4695" y="3976094"/>
            <a:ext cx="2076450" cy="238125"/>
          </a:xfrm>
          <a:prstGeom prst="rect">
            <a:avLst/>
          </a:prstGeom>
          <a:noFill/>
        </p:spPr>
      </p:pic>
      <p:graphicFrame>
        <p:nvGraphicFramePr>
          <p:cNvPr id="37" name="Object 17">
            <a:extLst>
              <a:ext uri="{FF2B5EF4-FFF2-40B4-BE49-F238E27FC236}">
                <a16:creationId xmlns:a16="http://schemas.microsoft.com/office/drawing/2014/main" id="{10654C76-CB9C-4E7C-ADF6-EB4F1B7668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885045"/>
              </p:ext>
            </p:extLst>
          </p:nvPr>
        </p:nvGraphicFramePr>
        <p:xfrm>
          <a:off x="2850567" y="2618276"/>
          <a:ext cx="9921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" name="Equation" r:id="rId5" imgW="676440" imgH="383760" progId="Equation.DSMT4">
                  <p:embed/>
                </p:oleObj>
              </mc:Choice>
              <mc:Fallback>
                <p:oleObj name="Equation" r:id="rId5" imgW="676440" imgH="383760" progId="Equation.DSMT4">
                  <p:embed/>
                  <p:pic>
                    <p:nvPicPr>
                      <p:cNvPr id="37" name="Object 17">
                        <a:extLst>
                          <a:ext uri="{FF2B5EF4-FFF2-40B4-BE49-F238E27FC236}">
                            <a16:creationId xmlns:a16="http://schemas.microsoft.com/office/drawing/2014/main" id="{10654C76-CB9C-4E7C-ADF6-EB4F1B766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567" y="2618276"/>
                        <a:ext cx="992188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F1B42C-CF70-4917-8799-1847D9D88FF8}"/>
                  </a:ext>
                </a:extLst>
              </p:cNvPr>
              <p:cNvSpPr txBox="1"/>
              <p:nvPr/>
            </p:nvSpPr>
            <p:spPr>
              <a:xfrm>
                <a:off x="7181302" y="3067328"/>
                <a:ext cx="15707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F1B42C-CF70-4917-8799-1847D9D8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02" y="3067328"/>
                <a:ext cx="1570798" cy="215444"/>
              </a:xfrm>
              <a:prstGeom prst="rect">
                <a:avLst/>
              </a:prstGeom>
              <a:blipFill>
                <a:blip r:embed="rId7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99B3C114-0F37-4FA8-96A7-E4EC7410946E}"/>
              </a:ext>
            </a:extLst>
          </p:cNvPr>
          <p:cNvSpPr/>
          <p:nvPr/>
        </p:nvSpPr>
        <p:spPr>
          <a:xfrm>
            <a:off x="4055183" y="3169708"/>
            <a:ext cx="152400" cy="671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E56245-54F5-477E-BA0E-E53F06E9571A}"/>
              </a:ext>
            </a:extLst>
          </p:cNvPr>
          <p:cNvCxnSpPr>
            <a:cxnSpLocks/>
          </p:cNvCxnSpPr>
          <p:nvPr/>
        </p:nvCxnSpPr>
        <p:spPr>
          <a:xfrm flipV="1">
            <a:off x="2723661" y="3343518"/>
            <a:ext cx="1378739" cy="27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15B0679-FE35-4B2D-8A94-7F2B5ECCF32C}"/>
              </a:ext>
            </a:extLst>
          </p:cNvPr>
          <p:cNvCxnSpPr>
            <a:cxnSpLocks/>
          </p:cNvCxnSpPr>
          <p:nvPr/>
        </p:nvCxnSpPr>
        <p:spPr>
          <a:xfrm flipH="1" flipV="1">
            <a:off x="4055183" y="3351363"/>
            <a:ext cx="1015962" cy="122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83A1AF-3D21-45B1-99C9-6CB3BECD88D0}"/>
              </a:ext>
            </a:extLst>
          </p:cNvPr>
          <p:cNvCxnSpPr>
            <a:cxnSpLocks/>
          </p:cNvCxnSpPr>
          <p:nvPr/>
        </p:nvCxnSpPr>
        <p:spPr>
          <a:xfrm>
            <a:off x="3673056" y="3281521"/>
            <a:ext cx="977491" cy="17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50332F-22AC-497C-947E-5488FAE8A8CE}"/>
              </a:ext>
            </a:extLst>
          </p:cNvPr>
          <p:cNvSpPr txBox="1"/>
          <p:nvPr/>
        </p:nvSpPr>
        <p:spPr>
          <a:xfrm>
            <a:off x="5876061" y="3005126"/>
            <a:ext cx="183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Beer-Lambert Law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7383B-63D1-49A2-9F65-C08B01B068A8}"/>
              </a:ext>
            </a:extLst>
          </p:cNvPr>
          <p:cNvSpPr/>
          <p:nvPr/>
        </p:nvSpPr>
        <p:spPr>
          <a:xfrm>
            <a:off x="2591801" y="465212"/>
            <a:ext cx="2880133" cy="3913328"/>
          </a:xfrm>
          <a:prstGeom prst="rect">
            <a:avLst/>
          </a:prstGeom>
          <a:solidFill>
            <a:schemeClr val="accent1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14D18B-5318-461F-AA77-8B38FD23CB0D}"/>
              </a:ext>
            </a:extLst>
          </p:cNvPr>
          <p:cNvSpPr/>
          <p:nvPr/>
        </p:nvSpPr>
        <p:spPr>
          <a:xfrm>
            <a:off x="103173" y="458757"/>
            <a:ext cx="2330747" cy="3919785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3FB1AC-5298-44F2-822F-BC5132DC523A}"/>
              </a:ext>
            </a:extLst>
          </p:cNvPr>
          <p:cNvSpPr/>
          <p:nvPr/>
        </p:nvSpPr>
        <p:spPr>
          <a:xfrm>
            <a:off x="5655422" y="465212"/>
            <a:ext cx="2880133" cy="3913328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74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9B1D85-B394-490F-9862-DEBEFBFA886C}"/>
              </a:ext>
            </a:extLst>
          </p:cNvPr>
          <p:cNvSpPr/>
          <p:nvPr/>
        </p:nvSpPr>
        <p:spPr>
          <a:xfrm>
            <a:off x="324254" y="1988091"/>
            <a:ext cx="8772996" cy="899005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56B8FB-0F19-4C0E-9CA2-B1F66B9B5BC5}"/>
              </a:ext>
            </a:extLst>
          </p:cNvPr>
          <p:cNvSpPr/>
          <p:nvPr/>
        </p:nvSpPr>
        <p:spPr>
          <a:xfrm>
            <a:off x="308432" y="3036573"/>
            <a:ext cx="8772996" cy="1536710"/>
          </a:xfrm>
          <a:prstGeom prst="rect">
            <a:avLst/>
          </a:prstGeom>
          <a:solidFill>
            <a:schemeClr val="accent5">
              <a:lumMod val="20000"/>
              <a:lumOff val="8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Transfer Matrix: the simplest ray-tracing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/>
              <p:nvPr/>
            </p:nvSpPr>
            <p:spPr>
              <a:xfrm>
                <a:off x="3152270" y="760319"/>
                <a:ext cx="2482518" cy="1058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70" y="760319"/>
                <a:ext cx="2482518" cy="1058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E569B53-F9D7-4063-9CDA-89140BAD9A29}"/>
              </a:ext>
            </a:extLst>
          </p:cNvPr>
          <p:cNvSpPr/>
          <p:nvPr/>
        </p:nvSpPr>
        <p:spPr>
          <a:xfrm>
            <a:off x="1163053" y="760319"/>
            <a:ext cx="1098884" cy="8261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2C66D9-62D8-4851-BBB3-5DE76B76AD18}"/>
              </a:ext>
            </a:extLst>
          </p:cNvPr>
          <p:cNvCxnSpPr/>
          <p:nvPr/>
        </p:nvCxnSpPr>
        <p:spPr>
          <a:xfrm>
            <a:off x="425116" y="898358"/>
            <a:ext cx="641684" cy="1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A2270-BB1A-48BC-AACF-AB4DB15F8EF9}"/>
                  </a:ext>
                </a:extLst>
              </p:cNvPr>
              <p:cNvSpPr txBox="1"/>
              <p:nvPr/>
            </p:nvSpPr>
            <p:spPr>
              <a:xfrm>
                <a:off x="486903" y="1173403"/>
                <a:ext cx="587918" cy="459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A2270-BB1A-48BC-AACF-AB4DB15F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3" y="1173403"/>
                <a:ext cx="587918" cy="459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AC4F1-AE0A-47F7-A07A-07B12B397A64}"/>
                  </a:ext>
                </a:extLst>
              </p:cNvPr>
              <p:cNvSpPr/>
              <p:nvPr/>
            </p:nvSpPr>
            <p:spPr>
              <a:xfrm>
                <a:off x="2311692" y="1126490"/>
                <a:ext cx="587918" cy="4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AC4F1-AE0A-47F7-A07A-07B12B397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692" y="1126490"/>
                <a:ext cx="587918" cy="457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66F36F-977C-4839-A063-8EADF46DF483}"/>
              </a:ext>
            </a:extLst>
          </p:cNvPr>
          <p:cNvCxnSpPr/>
          <p:nvPr/>
        </p:nvCxnSpPr>
        <p:spPr>
          <a:xfrm>
            <a:off x="2342146" y="1038258"/>
            <a:ext cx="641684" cy="1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54DCB9-1304-431D-9366-FA7C8E74BB4D}"/>
              </a:ext>
            </a:extLst>
          </p:cNvPr>
          <p:cNvSpPr txBox="1"/>
          <p:nvPr/>
        </p:nvSpPr>
        <p:spPr>
          <a:xfrm>
            <a:off x="913256" y="163340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“linear” black box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/>
              <p:nvPr/>
            </p:nvSpPr>
            <p:spPr>
              <a:xfrm>
                <a:off x="324254" y="2085038"/>
                <a:ext cx="8819746" cy="248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Straight propagation: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 distance x divergence [not quadratic!]</a:t>
                </a:r>
              </a:p>
              <a:p>
                <a:r>
                  <a:rPr lang="en-US" dirty="0"/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[same divergence]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Lens: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[no-propagation]</a:t>
                </a:r>
              </a:p>
              <a:p>
                <a:r>
                  <a:rPr lang="en-US" dirty="0"/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[direction changes with x]</a:t>
                </a:r>
              </a:p>
              <a:p>
                <a:r>
                  <a:rPr lang="en-US" dirty="0"/>
                  <a:t>                  Mirror: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(normal incidence)</a:t>
                </a:r>
                <a:br>
                  <a:rPr lang="en-US" dirty="0"/>
                </a:br>
                <a:r>
                  <a:rPr lang="en-US" dirty="0"/>
                  <a:t>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r>
                  <a:rPr lang="en-US" dirty="0"/>
                  <a:t>[grazing incidence, Coddington equations]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4" y="2085038"/>
                <a:ext cx="8819746" cy="2488245"/>
              </a:xfrm>
              <a:prstGeom prst="rect">
                <a:avLst/>
              </a:prstGeom>
              <a:blipFill>
                <a:blip r:embed="rId5"/>
                <a:stretch>
                  <a:fillRect b="-4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2415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</TotalTime>
  <Words>1937</Words>
  <Application>Microsoft Office PowerPoint</Application>
  <PresentationFormat>On-screen Show (16:9)</PresentationFormat>
  <Paragraphs>457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Bookman Old Style</vt:lpstr>
      <vt:lpstr>Calibri</vt:lpstr>
      <vt:lpstr>Cambria Math</vt:lpstr>
      <vt:lpstr>Symbol</vt:lpstr>
      <vt:lpstr>Wingdings</vt:lpstr>
      <vt:lpstr>Simple Light</vt:lpstr>
      <vt:lpstr>Equation</vt:lpstr>
      <vt:lpstr>PowerPoint Presentation</vt:lpstr>
      <vt:lpstr>Transport of power in a Beamline</vt:lpstr>
      <vt:lpstr>Hyerarchical simulations with Oasys</vt:lpstr>
      <vt:lpstr>Basics concepts (hand calculations)</vt:lpstr>
      <vt:lpstr>The Beam: Spectrum and Size</vt:lpstr>
      <vt:lpstr>Estimate Flux and size (H, V) from the source</vt:lpstr>
      <vt:lpstr>How does the beam propagates in free space? </vt:lpstr>
      <vt:lpstr>PowerPoint Presentation</vt:lpstr>
      <vt:lpstr>Transfer Matrix: the simplest ray-tracing</vt:lpstr>
      <vt:lpstr>Transfer Matrix: typical p:q focusing</vt:lpstr>
      <vt:lpstr>Other matrix-based systems: The electron beam dynamics</vt:lpstr>
      <vt:lpstr>Extending Transfer Matrix: Phase Space Analysis, Ray tracing</vt:lpstr>
      <vt:lpstr>Hand-calculations. Example ESRF ID16A Beam sizes and flux</vt:lpstr>
      <vt:lpstr>XOPPY history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Calculation of flux at the sample position</vt:lpstr>
      <vt:lpstr>Calculation of flux at the sample 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149</cp:revision>
  <dcterms:modified xsi:type="dcterms:W3CDTF">2025-05-16T12:44:25Z</dcterms:modified>
</cp:coreProperties>
</file>